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mp4"/>
  <Default Extension="emf" ContentType="image/x-emf"/>
  <Default Extension="tif" ContentType="image/t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ple SD 산돌고딕 Neo 옅은체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ple SD 산돌고딕 Neo 옅은체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ple SD 산돌고딕 Neo 옅은체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ple SD 산돌고딕 Neo 옅은체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ple SD 산돌고딕 Neo 옅은체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ple SD 산돌고딕 Neo 옅은체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ple SD 산돌고딕 Neo 옅은체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ple SD 산돌고딕 Neo 옅은체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ple SD 산돌고딕 Neo 옅은체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4"/>
    <p:restoredTop sz="94639"/>
  </p:normalViewPr>
  <p:slideViewPr>
    <p:cSldViewPr snapToGrid="0" snapToObjects="1">
      <p:cViewPr>
        <p:scale>
          <a:sx n="78" d="100"/>
          <a:sy n="78" d="100"/>
        </p:scale>
        <p:origin x="-1080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2" name="Shape 5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>
            <a:spLocks noGrp="1"/>
          </p:cNvSpPr>
          <p:nvPr>
            <p:ph type="body" sz="quarter" idx="14"/>
          </p:nvPr>
        </p:nvSpPr>
        <p:spPr>
          <a:xfrm>
            <a:off x="2387600" y="6038850"/>
            <a:ext cx="19621500" cy="9017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이미지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제목 텍스트"/>
          <p:cNvSpPr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  <a:ln>
            <a:round/>
          </a:ln>
        </p:spPr>
        <p:txBody>
          <a:bodyPr lIns="76200" tIns="76200" rIns="76200" bIns="76200">
            <a:noAutofit/>
          </a:bodyPr>
          <a:lstStyle>
            <a:lvl1pPr defTabSz="1285875">
              <a:defRPr sz="8600">
                <a:uFill>
                  <a:solidFill>
                    <a:srgbClr val="000000"/>
                  </a:solidFill>
                </a:u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r>
              <a:t>제목 텍스트</a:t>
            </a:r>
          </a:p>
        </p:txBody>
      </p:sp>
      <p:sp>
        <p:nvSpPr>
          <p:cNvPr id="118" name="본문 첫 번째 줄…"/>
          <p:cNvSpPr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  <a:ln>
            <a:round/>
          </a:ln>
        </p:spPr>
        <p:txBody>
          <a:bodyPr lIns="76200" tIns="76200" rIns="76200" bIns="76200" anchor="t">
            <a:noAutofit/>
          </a:bodyPr>
          <a:lstStyle>
            <a:lvl1pPr marL="0" indent="0" algn="ctr" defTabSz="1285875">
              <a:spcBef>
                <a:spcPts val="1000"/>
              </a:spcBef>
              <a:buSzTx/>
              <a:buNone/>
              <a:defRPr sz="60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맑은 고딕"/>
                <a:ea typeface="맑은 고딕"/>
                <a:cs typeface="맑은 고딕"/>
                <a:sym typeface="맑은 고딕"/>
              </a:defRPr>
            </a:lvl1pPr>
            <a:lvl2pPr marL="642937" indent="0" algn="ctr" defTabSz="1285875">
              <a:spcBef>
                <a:spcPts val="900"/>
              </a:spcBef>
              <a:buSzTx/>
              <a:buNone/>
              <a:defRPr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맑은 고딕"/>
                <a:ea typeface="맑은 고딕"/>
                <a:cs typeface="맑은 고딕"/>
                <a:sym typeface="맑은 고딕"/>
              </a:defRPr>
            </a:lvl2pPr>
            <a:lvl3pPr marL="1285875" indent="0" algn="ctr" defTabSz="1285875">
              <a:spcBef>
                <a:spcPts val="800"/>
              </a:spcBef>
              <a:buSzTx/>
              <a:buNone/>
              <a:defRPr sz="4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맑은 고딕"/>
                <a:ea typeface="맑은 고딕"/>
                <a:cs typeface="맑은 고딕"/>
                <a:sym typeface="맑은 고딕"/>
              </a:defRPr>
            </a:lvl3pPr>
            <a:lvl4pPr marL="1928812" indent="0" algn="ctr" defTabSz="1285875">
              <a:spcBef>
                <a:spcPts val="600"/>
              </a:spcBef>
              <a:buSzTx/>
              <a:buNone/>
              <a:defRPr sz="3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맑은 고딕"/>
                <a:ea typeface="맑은 고딕"/>
                <a:cs typeface="맑은 고딕"/>
                <a:sym typeface="맑은 고딕"/>
              </a:defRPr>
            </a:lvl4pPr>
            <a:lvl5pPr marL="2571750" indent="0" algn="ctr" defTabSz="1285875">
              <a:spcBef>
                <a:spcPts val="600"/>
              </a:spcBef>
              <a:buSzTx/>
              <a:buNone/>
              <a:defRPr sz="3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맑은 고딕"/>
                <a:ea typeface="맑은 고딕"/>
                <a:cs typeface="맑은 고딕"/>
                <a:sym typeface="맑은 고딕"/>
              </a:defRPr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19" name="슬라이드 번호"/>
          <p:cNvSpPr>
            <a:spLocks noGrp="1"/>
          </p:cNvSpPr>
          <p:nvPr>
            <p:ph type="sldNum" sz="quarter" idx="2"/>
          </p:nvPr>
        </p:nvSpPr>
        <p:spPr>
          <a:xfrm>
            <a:off x="19948723" y="12903199"/>
            <a:ext cx="472877" cy="520702"/>
          </a:xfrm>
          <a:prstGeom prst="rect">
            <a:avLst/>
          </a:prstGeom>
          <a:ln>
            <a:round/>
          </a:ln>
        </p:spPr>
        <p:txBody>
          <a:bodyPr lIns="76200" tIns="76200" rIns="76200" bIns="76200" anchor="ctr"/>
          <a:lstStyle>
            <a:lvl1pPr algn="r" defTabSz="1285875">
              <a:defRPr sz="22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제목 텍스트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/>
          </a:lstStyle>
          <a:p>
            <a:r>
              <a:t>제목 텍스트</a:t>
            </a:r>
          </a:p>
        </p:txBody>
      </p:sp>
      <p:sp>
        <p:nvSpPr>
          <p:cNvPr id="127" name="본문 첫 번째 줄…"/>
          <p:cNvSpPr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821531">
              <a:spcBef>
                <a:spcPts val="0"/>
              </a:spcBef>
              <a:buSzTx/>
              <a:buNone/>
              <a:defRPr sz="4400"/>
            </a:lvl1pPr>
            <a:lvl2pPr marL="0" indent="228600" algn="ctr" defTabSz="821531">
              <a:spcBef>
                <a:spcPts val="0"/>
              </a:spcBef>
              <a:buSzTx/>
              <a:buNone/>
              <a:defRPr sz="4400"/>
            </a:lvl2pPr>
            <a:lvl3pPr marL="0" indent="457200" algn="ctr" defTabSz="821531">
              <a:spcBef>
                <a:spcPts val="0"/>
              </a:spcBef>
              <a:buSzTx/>
              <a:buNone/>
              <a:defRPr sz="4400"/>
            </a:lvl3pPr>
            <a:lvl4pPr marL="0" indent="685800" algn="ctr" defTabSz="821531">
              <a:spcBef>
                <a:spcPts val="0"/>
              </a:spcBef>
              <a:buSzTx/>
              <a:buNone/>
              <a:defRPr sz="4400"/>
            </a:lvl4pPr>
            <a:lvl5pPr marL="0" indent="914400" algn="ctr" defTabSz="821531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28" name="슬라이드 번호"/>
          <p:cNvSpPr>
            <a:spLocks noGrp="1"/>
          </p:cNvSpPr>
          <p:nvPr>
            <p:ph type="sldNum" sz="quarter" idx="2"/>
          </p:nvPr>
        </p:nvSpPr>
        <p:spPr>
          <a:xfrm>
            <a:off x="11955321" y="13010554"/>
            <a:ext cx="455499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제목 텍스트"/>
          <p:cNvSpPr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  <a:ln>
            <a:round/>
          </a:ln>
        </p:spPr>
        <p:txBody>
          <a:bodyPr lIns="76200" tIns="76200" rIns="76200" bIns="76200">
            <a:noAutofit/>
          </a:bodyPr>
          <a:lstStyle>
            <a:lvl1pPr defTabSz="1828800">
              <a:defRPr sz="8600">
                <a:uFill>
                  <a:solidFill>
                    <a:srgbClr val="000000"/>
                  </a:solidFill>
                </a:u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r>
              <a:t>제목 텍스트</a:t>
            </a:r>
          </a:p>
        </p:txBody>
      </p:sp>
      <p:sp>
        <p:nvSpPr>
          <p:cNvPr id="136" name="본문 첫 번째 줄…"/>
          <p:cNvSpPr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  <a:ln>
            <a:round/>
          </a:ln>
        </p:spPr>
        <p:txBody>
          <a:bodyPr lIns="76200" tIns="76200" rIns="76200" bIns="76200" anchor="t">
            <a:noAutofit/>
          </a:bodyPr>
          <a:lstStyle>
            <a:lvl1pPr marL="0" indent="0" algn="ctr" defTabSz="1828800">
              <a:spcBef>
                <a:spcPts val="1500"/>
              </a:spcBef>
              <a:buSzTx/>
              <a:buNone/>
              <a:defRPr sz="60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맑은 고딕"/>
                <a:ea typeface="맑은 고딕"/>
                <a:cs typeface="맑은 고딕"/>
                <a:sym typeface="맑은 고딕"/>
              </a:defRPr>
            </a:lvl1pPr>
            <a:lvl2pPr marL="914400" indent="0" algn="ctr" defTabSz="1828800">
              <a:spcBef>
                <a:spcPts val="1300"/>
              </a:spcBef>
              <a:buSzTx/>
              <a:buNone/>
              <a:defRPr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맑은 고딕"/>
                <a:ea typeface="맑은 고딕"/>
                <a:cs typeface="맑은 고딕"/>
                <a:sym typeface="맑은 고딕"/>
              </a:defRPr>
            </a:lvl2pPr>
            <a:lvl3pPr marL="1828800" indent="0" algn="ctr" defTabSz="1828800">
              <a:spcBef>
                <a:spcPts val="1100"/>
              </a:spcBef>
              <a:buSzTx/>
              <a:buNone/>
              <a:defRPr sz="4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맑은 고딕"/>
                <a:ea typeface="맑은 고딕"/>
                <a:cs typeface="맑은 고딕"/>
                <a:sym typeface="맑은 고딕"/>
              </a:defRPr>
            </a:lvl3pPr>
            <a:lvl4pPr marL="2743200" indent="0" algn="ctr" defTabSz="1828800">
              <a:spcBef>
                <a:spcPts val="900"/>
              </a:spcBef>
              <a:buSzTx/>
              <a:buNone/>
              <a:defRPr sz="3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맑은 고딕"/>
                <a:ea typeface="맑은 고딕"/>
                <a:cs typeface="맑은 고딕"/>
                <a:sym typeface="맑은 고딕"/>
              </a:defRPr>
            </a:lvl4pPr>
            <a:lvl5pPr marL="3657600" indent="0" algn="ctr" defTabSz="1828800">
              <a:spcBef>
                <a:spcPts val="900"/>
              </a:spcBef>
              <a:buSzTx/>
              <a:buNone/>
              <a:defRPr sz="3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맑은 고딕"/>
                <a:ea typeface="맑은 고딕"/>
                <a:cs typeface="맑은 고딕"/>
                <a:sym typeface="맑은 고딕"/>
              </a:defRPr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7" name="슬라이드 번호"/>
          <p:cNvSpPr>
            <a:spLocks noGrp="1"/>
          </p:cNvSpPr>
          <p:nvPr>
            <p:ph type="sldNum" sz="quarter" idx="2"/>
          </p:nvPr>
        </p:nvSpPr>
        <p:spPr>
          <a:xfrm>
            <a:off x="19948723" y="12903199"/>
            <a:ext cx="472877" cy="520702"/>
          </a:xfrm>
          <a:prstGeom prst="rect">
            <a:avLst/>
          </a:prstGeom>
          <a:ln>
            <a:round/>
          </a:ln>
        </p:spPr>
        <p:txBody>
          <a:bodyPr lIns="76200" tIns="76200" rIns="76200" bIns="76200" anchor="ctr"/>
          <a:lstStyle>
            <a:lvl1pPr algn="r" defTabSz="1828800">
              <a:defRPr sz="22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이미지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이미지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이미지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이미지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이미지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이미지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>
            <a:spLocks noGrp="1"/>
          </p:cNvSpPr>
          <p:nvPr>
            <p:ph type="sldNum" sz="quarter" idx="2"/>
          </p:nvPr>
        </p:nvSpPr>
        <p:spPr>
          <a:xfrm>
            <a:off x="11978538" y="13081000"/>
            <a:ext cx="414224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pple SD 산돌고딕 Neo 옅은체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pple SD 산돌고딕 Neo 옅은체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pple SD 산돌고딕 Neo 옅은체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pple SD 산돌고딕 Neo 옅은체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pple SD 산돌고딕 Neo 옅은체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pple SD 산돌고딕 Neo 옅은체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pple SD 산돌고딕 Neo 옅은체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pple SD 산돌고딕 Neo 옅은체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pple SD 산돌고딕 Neo 옅은체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pple SD 산돌고딕 Neo 옅은체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pple SD 산돌고딕 Neo 옅은체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pple SD 산돌고딕 Neo 옅은체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pple SD 산돌고딕 Neo 옅은체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pple SD 산돌고딕 Neo 옅은체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pple SD 산돌고딕 Neo 옅은체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pple SD 산돌고딕 Neo 옅은체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pple SD 산돌고딕 Neo 옅은체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pple SD 산돌고딕 Neo 옅은체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Relationship Id="rId3" Type="http://schemas.openxmlformats.org/officeDocument/2006/relationships/image" Target="../media/image17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8.jpeg"/><Relationship Id="rId5" Type="http://schemas.openxmlformats.org/officeDocument/2006/relationships/image" Target="../media/image17.tif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7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image" Target="../media/image17.t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tif"/><Relationship Id="rId6" Type="http://schemas.openxmlformats.org/officeDocument/2006/relationships/image" Target="../media/image35.jpeg"/><Relationship Id="rId7" Type="http://schemas.openxmlformats.org/officeDocument/2006/relationships/image" Target="../media/image8.jpeg"/><Relationship Id="rId8" Type="http://schemas.openxmlformats.org/officeDocument/2006/relationships/image" Target="../media/image17.t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8.jpeg"/><Relationship Id="rId6" Type="http://schemas.openxmlformats.org/officeDocument/2006/relationships/image" Target="../media/image17.tif"/><Relationship Id="rId7" Type="http://schemas.openxmlformats.org/officeDocument/2006/relationships/image" Target="../media/image37.png"/><Relationship Id="rId8" Type="http://schemas.openxmlformats.org/officeDocument/2006/relationships/image" Target="../media/image38.t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tif"/><Relationship Id="rId12" Type="http://schemas.openxmlformats.org/officeDocument/2006/relationships/image" Target="../media/image43.t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39.tif"/><Relationship Id="rId4" Type="http://schemas.openxmlformats.org/officeDocument/2006/relationships/image" Target="../media/image40.tif"/><Relationship Id="rId5" Type="http://schemas.openxmlformats.org/officeDocument/2006/relationships/image" Target="../media/image41.png"/><Relationship Id="rId6" Type="http://schemas.openxmlformats.org/officeDocument/2006/relationships/hyperlink" Target="https://youtu.be/es9bHa_2Di4?t=34s" TargetMode="External"/><Relationship Id="rId7" Type="http://schemas.openxmlformats.org/officeDocument/2006/relationships/image" Target="../media/image14.png"/><Relationship Id="rId8" Type="http://schemas.openxmlformats.org/officeDocument/2006/relationships/image" Target="../media/image8.jpeg"/><Relationship Id="rId9" Type="http://schemas.openxmlformats.org/officeDocument/2006/relationships/image" Target="../media/image17.tif"/><Relationship Id="rId10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9.tif"/><Relationship Id="rId5" Type="http://schemas.openxmlformats.org/officeDocument/2006/relationships/image" Target="../media/image40.tif"/><Relationship Id="rId6" Type="http://schemas.openxmlformats.org/officeDocument/2006/relationships/image" Target="../media/image8.jpeg"/><Relationship Id="rId7" Type="http://schemas.openxmlformats.org/officeDocument/2006/relationships/image" Target="../media/image17.t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8.jpeg"/><Relationship Id="rId5" Type="http://schemas.openxmlformats.org/officeDocument/2006/relationships/image" Target="../media/image17.tif"/><Relationship Id="rId6" Type="http://schemas.openxmlformats.org/officeDocument/2006/relationships/image" Target="../media/image36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7.tif"/><Relationship Id="rId5" Type="http://schemas.openxmlformats.org/officeDocument/2006/relationships/image" Target="../media/image32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hyperlink" Target="https://youtu.be/XTHxnIMQF8o?t=46s" TargetMode="External"/><Relationship Id="rId7" Type="http://schemas.openxmlformats.org/officeDocument/2006/relationships/image" Target="../media/image13.png"/><Relationship Id="rId8" Type="http://schemas.openxmlformats.org/officeDocument/2006/relationships/image" Target="../media/image8.jpeg"/><Relationship Id="rId9" Type="http://schemas.openxmlformats.org/officeDocument/2006/relationships/image" Target="../media/image17.t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openxmlformats.org/officeDocument/2006/relationships/slideLayout" Target="../slideLayouts/slideLayout13.xml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57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xd_logotype_2012_08_white_trans.png" descr="pxd_logotype_2012_08_white_tra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9237" y="12305452"/>
            <a:ext cx="2057401" cy="548641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FD pxd 5차년도 시나리오"/>
          <p:cNvSpPr/>
          <p:nvPr/>
        </p:nvSpPr>
        <p:spPr>
          <a:xfrm>
            <a:off x="4632323" y="3308359"/>
            <a:ext cx="13450850" cy="35433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>
            <a:spAutoFit/>
          </a:bodyPr>
          <a:lstStyle/>
          <a:p>
            <a:pPr algn="l" defTabSz="1285875">
              <a:lnSpc>
                <a:spcPts val="8700"/>
              </a:lnSpc>
              <a:defRPr sz="8000" spc="-35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TFD pxd 5차년도 시나리오</a:t>
            </a:r>
          </a:p>
          <a:p>
            <a:pPr algn="l" defTabSz="1285875">
              <a:lnSpc>
                <a:spcPts val="8700"/>
              </a:lnSpc>
              <a:defRPr sz="8000" spc="-355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 </a:t>
            </a:r>
          </a:p>
        </p:txBody>
      </p:sp>
      <p:sp>
        <p:nvSpPr>
          <p:cNvPr id="148" name="\"/>
          <p:cNvSpPr/>
          <p:nvPr/>
        </p:nvSpPr>
        <p:spPr>
          <a:xfrm>
            <a:off x="2275779" y="3308358"/>
            <a:ext cx="2260601" cy="1803798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>
            <a:spAutoFit/>
          </a:bodyPr>
          <a:lstStyle>
            <a:lvl1pPr algn="r" defTabSz="1285875">
              <a:lnSpc>
                <a:spcPts val="8700"/>
              </a:lnSpc>
              <a:buClr>
                <a:srgbClr val="6FD3B8"/>
              </a:buClr>
              <a:buFont typeface="Helvetica Light"/>
              <a:defRPr sz="12600" spc="-399">
                <a:solidFill>
                  <a:srgbClr val="6FD3B8"/>
                </a:solidFill>
                <a:uFill>
                  <a:solidFill>
                    <a:srgbClr val="6FD3B8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 sz="3600"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맑은 고딕"/>
                <a:ea typeface="맑은 고딕"/>
                <a:cs typeface="맑은 고딕"/>
                <a:sym typeface="맑은 고딕"/>
              </a:defRPr>
            </a:pPr>
            <a:r>
              <a:rPr sz="12600" spc="-399">
                <a:solidFill>
                  <a:srgbClr val="6FD3B8"/>
                </a:solidFill>
                <a:uFill>
                  <a:solidFill>
                    <a:srgbClr val="6FD3B8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rPr>
              <a:t>\</a:t>
            </a:r>
          </a:p>
        </p:txBody>
      </p:sp>
      <p:sp>
        <p:nvSpPr>
          <p:cNvPr id="149" name="2017.04.20"/>
          <p:cNvSpPr/>
          <p:nvPr/>
        </p:nvSpPr>
        <p:spPr>
          <a:xfrm>
            <a:off x="4597272" y="834499"/>
            <a:ext cx="132537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DCDEE0"/>
                </a:solidFill>
              </a:defRPr>
            </a:lvl1pPr>
          </a:lstStyle>
          <a:p>
            <a:r>
              <a:t>2017.04.20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2. Body tracking"/>
          <p:cNvSpPr/>
          <p:nvPr/>
        </p:nvSpPr>
        <p:spPr>
          <a:xfrm>
            <a:off x="741688" y="1631001"/>
            <a:ext cx="22863449" cy="672668"/>
          </a:xfrm>
          <a:prstGeom prst="roundRect">
            <a:avLst>
              <a:gd name="adj" fmla="val 16866"/>
            </a:avLst>
          </a:prstGeom>
          <a:solidFill>
            <a:srgbClr val="02919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200">
                <a:solidFill>
                  <a:srgbClr val="FFFFFF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2. Body tracking</a:t>
            </a:r>
          </a:p>
        </p:txBody>
      </p:sp>
      <p:sp>
        <p:nvSpPr>
          <p:cNvPr id="258" name="2-1. 객체(사용자) 인식"/>
          <p:cNvSpPr/>
          <p:nvPr/>
        </p:nvSpPr>
        <p:spPr>
          <a:xfrm>
            <a:off x="741688" y="2859103"/>
            <a:ext cx="6162384" cy="670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defTabSz="914400"/>
            <a:r>
              <a:t>2-1. 객체(사용자) 인식</a:t>
            </a:r>
          </a:p>
        </p:txBody>
      </p:sp>
      <p:sp>
        <p:nvSpPr>
          <p:cNvPr id="259" name="2-2. 시선 방향 추적(헤드 트래킹)"/>
          <p:cNvSpPr/>
          <p:nvPr/>
        </p:nvSpPr>
        <p:spPr>
          <a:xfrm>
            <a:off x="8598337" y="2859103"/>
            <a:ext cx="7150150" cy="670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defTabSz="914400"/>
            <a:r>
              <a:t>2-2. 시선 방향 추적(헤드 트래킹)</a:t>
            </a:r>
          </a:p>
        </p:txBody>
      </p:sp>
      <p:sp>
        <p:nvSpPr>
          <p:cNvPr id="260" name="선"/>
          <p:cNvSpPr/>
          <p:nvPr/>
        </p:nvSpPr>
        <p:spPr>
          <a:xfrm flipV="1">
            <a:off x="8257390" y="2995017"/>
            <a:ext cx="1" cy="9006623"/>
          </a:xfrm>
          <a:prstGeom prst="line">
            <a:avLst/>
          </a:prstGeom>
          <a:ln w="25400">
            <a:solidFill>
              <a:srgbClr val="DCDEE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61" name="Element Technologies"/>
          <p:cNvSpPr/>
          <p:nvPr/>
        </p:nvSpPr>
        <p:spPr>
          <a:xfrm>
            <a:off x="736600" y="927100"/>
            <a:ext cx="385038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Element Technologies</a:t>
            </a:r>
          </a:p>
        </p:txBody>
      </p:sp>
      <p:grpSp>
        <p:nvGrpSpPr>
          <p:cNvPr id="276" name="그룹"/>
          <p:cNvGrpSpPr/>
          <p:nvPr/>
        </p:nvGrpSpPr>
        <p:grpSpPr>
          <a:xfrm>
            <a:off x="2120318" y="3801268"/>
            <a:ext cx="3649059" cy="2372912"/>
            <a:chOff x="0" y="0"/>
            <a:chExt cx="3649057" cy="2372910"/>
          </a:xfrm>
        </p:grpSpPr>
        <p:pic>
          <p:nvPicPr>
            <p:cNvPr id="262" name="model.jpg" descr="model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32" t="5471" r="2332" b="5471"/>
            <a:stretch>
              <a:fillRect/>
            </a:stretch>
          </p:blipFill>
          <p:spPr>
            <a:xfrm>
              <a:off x="800243" y="0"/>
              <a:ext cx="2204420" cy="14895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3" name="도형"/>
            <p:cNvSpPr/>
            <p:nvPr/>
          </p:nvSpPr>
          <p:spPr>
            <a:xfrm>
              <a:off x="-1" y="207126"/>
              <a:ext cx="3649059" cy="2165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63" h="21116" extrusionOk="0">
                  <a:moveTo>
                    <a:pt x="10157" y="0"/>
                  </a:moveTo>
                  <a:lnTo>
                    <a:pt x="1895" y="13236"/>
                  </a:lnTo>
                  <a:cubicBezTo>
                    <a:pt x="-925" y="15177"/>
                    <a:pt x="-601" y="17910"/>
                    <a:pt x="2889" y="19662"/>
                  </a:cubicBezTo>
                  <a:cubicBezTo>
                    <a:pt x="6750" y="21600"/>
                    <a:pt x="13010" y="21600"/>
                    <a:pt x="16871" y="19662"/>
                  </a:cubicBezTo>
                  <a:cubicBezTo>
                    <a:pt x="20291" y="17946"/>
                    <a:pt x="20675" y="15283"/>
                    <a:pt x="18036" y="13351"/>
                  </a:cubicBezTo>
                  <a:lnTo>
                    <a:pt x="10157" y="0"/>
                  </a:lnTo>
                  <a:close/>
                </a:path>
              </a:pathLst>
            </a:custGeom>
            <a:solidFill>
              <a:schemeClr val="accent5">
                <a:hueOff val="-444211"/>
                <a:satOff val="-14915"/>
                <a:lumOff val="22857"/>
                <a:alpha val="1268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grpSp>
          <p:nvGrpSpPr>
            <p:cNvPr id="269" name="그룹"/>
            <p:cNvGrpSpPr/>
            <p:nvPr/>
          </p:nvGrpSpPr>
          <p:grpSpPr>
            <a:xfrm>
              <a:off x="188938" y="837971"/>
              <a:ext cx="496976" cy="1258107"/>
              <a:chOff x="0" y="-11"/>
              <a:chExt cx="496975" cy="1258105"/>
            </a:xfrm>
          </p:grpSpPr>
          <p:pic>
            <p:nvPicPr>
              <p:cNvPr id="264" name="pasted-image.tiff" descr="pasted-image.tif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0345" t="19256" r="40349" b="18931"/>
              <a:stretch>
                <a:fillRect/>
              </a:stretch>
            </p:blipFill>
            <p:spPr>
              <a:xfrm>
                <a:off x="0" y="-12"/>
                <a:ext cx="496976" cy="1258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520" extrusionOk="0">
                    <a:moveTo>
                      <a:pt x="10443" y="0"/>
                    </a:moveTo>
                    <a:cubicBezTo>
                      <a:pt x="8781" y="10"/>
                      <a:pt x="7130" y="352"/>
                      <a:pt x="6249" y="1019"/>
                    </a:cubicBezTo>
                    <a:cubicBezTo>
                      <a:pt x="5004" y="1961"/>
                      <a:pt x="6055" y="3307"/>
                      <a:pt x="8338" y="3687"/>
                    </a:cubicBezTo>
                    <a:cubicBezTo>
                      <a:pt x="8684" y="3744"/>
                      <a:pt x="9694" y="3791"/>
                      <a:pt x="10578" y="3795"/>
                    </a:cubicBezTo>
                    <a:cubicBezTo>
                      <a:pt x="14337" y="3814"/>
                      <a:pt x="16591" y="2282"/>
                      <a:pt x="14721" y="971"/>
                    </a:cubicBezTo>
                    <a:cubicBezTo>
                      <a:pt x="13785" y="315"/>
                      <a:pt x="12105" y="-9"/>
                      <a:pt x="10443" y="0"/>
                    </a:cubicBezTo>
                    <a:close/>
                    <a:moveTo>
                      <a:pt x="10645" y="4182"/>
                    </a:moveTo>
                    <a:cubicBezTo>
                      <a:pt x="1726" y="4182"/>
                      <a:pt x="1353" y="4213"/>
                      <a:pt x="505" y="5065"/>
                    </a:cubicBezTo>
                    <a:cubicBezTo>
                      <a:pt x="84" y="5488"/>
                      <a:pt x="0" y="6108"/>
                      <a:pt x="0" y="8561"/>
                    </a:cubicBezTo>
                    <a:lnTo>
                      <a:pt x="0" y="11541"/>
                    </a:lnTo>
                    <a:lnTo>
                      <a:pt x="775" y="11847"/>
                    </a:lnTo>
                    <a:cubicBezTo>
                      <a:pt x="1716" y="12225"/>
                      <a:pt x="2183" y="12239"/>
                      <a:pt x="3251" y="11901"/>
                    </a:cubicBezTo>
                    <a:lnTo>
                      <a:pt x="4076" y="11643"/>
                    </a:lnTo>
                    <a:lnTo>
                      <a:pt x="4160" y="9396"/>
                    </a:lnTo>
                    <a:cubicBezTo>
                      <a:pt x="4215" y="7983"/>
                      <a:pt x="4366" y="7170"/>
                      <a:pt x="4565" y="7190"/>
                    </a:cubicBezTo>
                    <a:cubicBezTo>
                      <a:pt x="4767" y="7210"/>
                      <a:pt x="4935" y="9686"/>
                      <a:pt x="5036" y="14135"/>
                    </a:cubicBezTo>
                    <a:lnTo>
                      <a:pt x="5188" y="21046"/>
                    </a:lnTo>
                    <a:lnTo>
                      <a:pt x="5946" y="21290"/>
                    </a:lnTo>
                    <a:cubicBezTo>
                      <a:pt x="6420" y="21444"/>
                      <a:pt x="6991" y="21521"/>
                      <a:pt x="7563" y="21521"/>
                    </a:cubicBezTo>
                    <a:cubicBezTo>
                      <a:pt x="8134" y="21521"/>
                      <a:pt x="8705" y="21444"/>
                      <a:pt x="9180" y="21290"/>
                    </a:cubicBezTo>
                    <a:cubicBezTo>
                      <a:pt x="9918" y="21050"/>
                      <a:pt x="9916" y="21024"/>
                      <a:pt x="10072" y="17807"/>
                    </a:cubicBezTo>
                    <a:cubicBezTo>
                      <a:pt x="10171" y="15774"/>
                      <a:pt x="10346" y="14562"/>
                      <a:pt x="10544" y="14562"/>
                    </a:cubicBezTo>
                    <a:cubicBezTo>
                      <a:pt x="10742" y="14562"/>
                      <a:pt x="10917" y="15774"/>
                      <a:pt x="11016" y="17807"/>
                    </a:cubicBezTo>
                    <a:cubicBezTo>
                      <a:pt x="11172" y="21024"/>
                      <a:pt x="11187" y="21050"/>
                      <a:pt x="11925" y="21290"/>
                    </a:cubicBezTo>
                    <a:cubicBezTo>
                      <a:pt x="12786" y="21570"/>
                      <a:pt x="13692" y="21591"/>
                      <a:pt x="14805" y="21365"/>
                    </a:cubicBezTo>
                    <a:lnTo>
                      <a:pt x="15580" y="21202"/>
                    </a:lnTo>
                    <a:lnTo>
                      <a:pt x="15749" y="14182"/>
                    </a:lnTo>
                    <a:cubicBezTo>
                      <a:pt x="15851" y="9627"/>
                      <a:pt x="16016" y="7156"/>
                      <a:pt x="16220" y="7156"/>
                    </a:cubicBezTo>
                    <a:cubicBezTo>
                      <a:pt x="16413" y="7156"/>
                      <a:pt x="16596" y="8038"/>
                      <a:pt x="16692" y="9416"/>
                    </a:cubicBezTo>
                    <a:cubicBezTo>
                      <a:pt x="16835" y="11464"/>
                      <a:pt x="16896" y="11691"/>
                      <a:pt x="17450" y="11854"/>
                    </a:cubicBezTo>
                    <a:cubicBezTo>
                      <a:pt x="18322" y="12110"/>
                      <a:pt x="19730" y="12074"/>
                      <a:pt x="20465" y="11779"/>
                    </a:cubicBezTo>
                    <a:cubicBezTo>
                      <a:pt x="21060" y="11540"/>
                      <a:pt x="21088" y="11356"/>
                      <a:pt x="21088" y="8480"/>
                    </a:cubicBezTo>
                    <a:cubicBezTo>
                      <a:pt x="21088" y="3973"/>
                      <a:pt x="21600" y="4182"/>
                      <a:pt x="10645" y="4182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68" name="그룹"/>
              <p:cNvGrpSpPr/>
              <p:nvPr/>
            </p:nvGrpSpPr>
            <p:grpSpPr>
              <a:xfrm>
                <a:off x="40058" y="289206"/>
                <a:ext cx="409821" cy="409820"/>
                <a:chOff x="0" y="0"/>
                <a:chExt cx="409819" cy="409819"/>
              </a:xfrm>
            </p:grpSpPr>
            <p:sp>
              <p:nvSpPr>
                <p:cNvPr id="265" name="사각형"/>
                <p:cNvSpPr/>
                <p:nvPr/>
              </p:nvSpPr>
              <p:spPr>
                <a:xfrm>
                  <a:off x="53580" y="53581"/>
                  <a:ext cx="302659" cy="302658"/>
                </a:xfrm>
                <a:prstGeom prst="rect">
                  <a:avLst/>
                </a:prstGeom>
                <a:noFill/>
                <a:ln w="254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6" name="선"/>
                <p:cNvSpPr/>
                <p:nvPr/>
              </p:nvSpPr>
              <p:spPr>
                <a:xfrm flipV="1">
                  <a:off x="204909" y="-1"/>
                  <a:ext cx="1" cy="409821"/>
                </a:xfrm>
                <a:prstGeom prst="line">
                  <a:avLst/>
                </a:prstGeom>
                <a:noFill/>
                <a:ln w="254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7" name="선"/>
                <p:cNvSpPr/>
                <p:nvPr/>
              </p:nvSpPr>
              <p:spPr>
                <a:xfrm flipH="1" flipV="1">
                  <a:off x="-1" y="204909"/>
                  <a:ext cx="409821" cy="1"/>
                </a:xfrm>
                <a:prstGeom prst="line">
                  <a:avLst/>
                </a:prstGeom>
                <a:noFill/>
                <a:ln w="254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275" name="그룹"/>
            <p:cNvGrpSpPr/>
            <p:nvPr/>
          </p:nvGrpSpPr>
          <p:grpSpPr>
            <a:xfrm>
              <a:off x="1981172" y="412389"/>
              <a:ext cx="496977" cy="1258107"/>
              <a:chOff x="0" y="-11"/>
              <a:chExt cx="496975" cy="1258105"/>
            </a:xfrm>
          </p:grpSpPr>
          <p:pic>
            <p:nvPicPr>
              <p:cNvPr id="270" name="pasted-image.tiff" descr="pasted-image.tif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0345" t="19256" r="40349" b="18931"/>
              <a:stretch>
                <a:fillRect/>
              </a:stretch>
            </p:blipFill>
            <p:spPr>
              <a:xfrm>
                <a:off x="0" y="-12"/>
                <a:ext cx="496976" cy="1258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520" extrusionOk="0">
                    <a:moveTo>
                      <a:pt x="10443" y="0"/>
                    </a:moveTo>
                    <a:cubicBezTo>
                      <a:pt x="8781" y="10"/>
                      <a:pt x="7130" y="352"/>
                      <a:pt x="6249" y="1019"/>
                    </a:cubicBezTo>
                    <a:cubicBezTo>
                      <a:pt x="5004" y="1961"/>
                      <a:pt x="6055" y="3307"/>
                      <a:pt x="8338" y="3687"/>
                    </a:cubicBezTo>
                    <a:cubicBezTo>
                      <a:pt x="8684" y="3744"/>
                      <a:pt x="9694" y="3791"/>
                      <a:pt x="10578" y="3795"/>
                    </a:cubicBezTo>
                    <a:cubicBezTo>
                      <a:pt x="14337" y="3814"/>
                      <a:pt x="16591" y="2282"/>
                      <a:pt x="14721" y="971"/>
                    </a:cubicBezTo>
                    <a:cubicBezTo>
                      <a:pt x="13785" y="315"/>
                      <a:pt x="12105" y="-9"/>
                      <a:pt x="10443" y="0"/>
                    </a:cubicBezTo>
                    <a:close/>
                    <a:moveTo>
                      <a:pt x="10645" y="4182"/>
                    </a:moveTo>
                    <a:cubicBezTo>
                      <a:pt x="1726" y="4182"/>
                      <a:pt x="1353" y="4213"/>
                      <a:pt x="505" y="5065"/>
                    </a:cubicBezTo>
                    <a:cubicBezTo>
                      <a:pt x="84" y="5488"/>
                      <a:pt x="0" y="6108"/>
                      <a:pt x="0" y="8561"/>
                    </a:cubicBezTo>
                    <a:lnTo>
                      <a:pt x="0" y="11541"/>
                    </a:lnTo>
                    <a:lnTo>
                      <a:pt x="775" y="11847"/>
                    </a:lnTo>
                    <a:cubicBezTo>
                      <a:pt x="1716" y="12225"/>
                      <a:pt x="2183" y="12239"/>
                      <a:pt x="3251" y="11901"/>
                    </a:cubicBezTo>
                    <a:lnTo>
                      <a:pt x="4076" y="11643"/>
                    </a:lnTo>
                    <a:lnTo>
                      <a:pt x="4160" y="9396"/>
                    </a:lnTo>
                    <a:cubicBezTo>
                      <a:pt x="4215" y="7983"/>
                      <a:pt x="4366" y="7170"/>
                      <a:pt x="4565" y="7190"/>
                    </a:cubicBezTo>
                    <a:cubicBezTo>
                      <a:pt x="4767" y="7210"/>
                      <a:pt x="4935" y="9686"/>
                      <a:pt x="5036" y="14135"/>
                    </a:cubicBezTo>
                    <a:lnTo>
                      <a:pt x="5188" y="21046"/>
                    </a:lnTo>
                    <a:lnTo>
                      <a:pt x="5946" y="21290"/>
                    </a:lnTo>
                    <a:cubicBezTo>
                      <a:pt x="6420" y="21444"/>
                      <a:pt x="6991" y="21521"/>
                      <a:pt x="7563" y="21521"/>
                    </a:cubicBezTo>
                    <a:cubicBezTo>
                      <a:pt x="8134" y="21521"/>
                      <a:pt x="8705" y="21444"/>
                      <a:pt x="9180" y="21290"/>
                    </a:cubicBezTo>
                    <a:cubicBezTo>
                      <a:pt x="9918" y="21050"/>
                      <a:pt x="9916" y="21024"/>
                      <a:pt x="10072" y="17807"/>
                    </a:cubicBezTo>
                    <a:cubicBezTo>
                      <a:pt x="10171" y="15774"/>
                      <a:pt x="10346" y="14562"/>
                      <a:pt x="10544" y="14562"/>
                    </a:cubicBezTo>
                    <a:cubicBezTo>
                      <a:pt x="10742" y="14562"/>
                      <a:pt x="10917" y="15774"/>
                      <a:pt x="11016" y="17807"/>
                    </a:cubicBezTo>
                    <a:cubicBezTo>
                      <a:pt x="11172" y="21024"/>
                      <a:pt x="11187" y="21050"/>
                      <a:pt x="11925" y="21290"/>
                    </a:cubicBezTo>
                    <a:cubicBezTo>
                      <a:pt x="12786" y="21570"/>
                      <a:pt x="13692" y="21591"/>
                      <a:pt x="14805" y="21365"/>
                    </a:cubicBezTo>
                    <a:lnTo>
                      <a:pt x="15580" y="21202"/>
                    </a:lnTo>
                    <a:lnTo>
                      <a:pt x="15749" y="14182"/>
                    </a:lnTo>
                    <a:cubicBezTo>
                      <a:pt x="15851" y="9627"/>
                      <a:pt x="16016" y="7156"/>
                      <a:pt x="16220" y="7156"/>
                    </a:cubicBezTo>
                    <a:cubicBezTo>
                      <a:pt x="16413" y="7156"/>
                      <a:pt x="16596" y="8038"/>
                      <a:pt x="16692" y="9416"/>
                    </a:cubicBezTo>
                    <a:cubicBezTo>
                      <a:pt x="16835" y="11464"/>
                      <a:pt x="16896" y="11691"/>
                      <a:pt x="17450" y="11854"/>
                    </a:cubicBezTo>
                    <a:cubicBezTo>
                      <a:pt x="18322" y="12110"/>
                      <a:pt x="19730" y="12074"/>
                      <a:pt x="20465" y="11779"/>
                    </a:cubicBezTo>
                    <a:cubicBezTo>
                      <a:pt x="21060" y="11540"/>
                      <a:pt x="21088" y="11356"/>
                      <a:pt x="21088" y="8480"/>
                    </a:cubicBezTo>
                    <a:cubicBezTo>
                      <a:pt x="21088" y="3973"/>
                      <a:pt x="21600" y="4182"/>
                      <a:pt x="10645" y="4182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74" name="그룹"/>
              <p:cNvGrpSpPr/>
              <p:nvPr/>
            </p:nvGrpSpPr>
            <p:grpSpPr>
              <a:xfrm>
                <a:off x="40058" y="289206"/>
                <a:ext cx="409821" cy="409820"/>
                <a:chOff x="0" y="0"/>
                <a:chExt cx="409819" cy="409819"/>
              </a:xfrm>
            </p:grpSpPr>
            <p:sp>
              <p:nvSpPr>
                <p:cNvPr id="271" name="사각형"/>
                <p:cNvSpPr/>
                <p:nvPr/>
              </p:nvSpPr>
              <p:spPr>
                <a:xfrm>
                  <a:off x="53580" y="53581"/>
                  <a:ext cx="302659" cy="302658"/>
                </a:xfrm>
                <a:prstGeom prst="rect">
                  <a:avLst/>
                </a:prstGeom>
                <a:noFill/>
                <a:ln w="254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72" name="선"/>
                <p:cNvSpPr/>
                <p:nvPr/>
              </p:nvSpPr>
              <p:spPr>
                <a:xfrm flipV="1">
                  <a:off x="204909" y="-1"/>
                  <a:ext cx="1" cy="409821"/>
                </a:xfrm>
                <a:prstGeom prst="line">
                  <a:avLst/>
                </a:prstGeom>
                <a:noFill/>
                <a:ln w="254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73" name="선"/>
                <p:cNvSpPr/>
                <p:nvPr/>
              </p:nvSpPr>
              <p:spPr>
                <a:xfrm flipH="1" flipV="1">
                  <a:off x="-1" y="204909"/>
                  <a:ext cx="409821" cy="1"/>
                </a:xfrm>
                <a:prstGeom prst="line">
                  <a:avLst/>
                </a:prstGeom>
                <a:noFill/>
                <a:ln w="25400" cap="flat">
                  <a:solidFill>
                    <a:schemeClr val="accent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sp>
        <p:nvSpPr>
          <p:cNvPr id="277" name="사이니지 앞을 지나가는 사람을 인식…"/>
          <p:cNvSpPr/>
          <p:nvPr/>
        </p:nvSpPr>
        <p:spPr>
          <a:xfrm>
            <a:off x="741688" y="7171163"/>
            <a:ext cx="7113981" cy="167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marL="341923" indent="-341923" algn="l" defTabSz="914400">
              <a:lnSpc>
                <a:spcPct val="120000"/>
              </a:lnSpc>
              <a:buSzPct val="100000"/>
              <a:buAutoNum type="arabicParenBoth"/>
              <a:defRPr sz="2000"/>
            </a:pPr>
            <a:r>
              <a:t>사이니지 앞을 지나가는 사람을 인식</a:t>
            </a:r>
          </a:p>
          <a:p>
            <a:pPr marL="341923" indent="-341923" algn="l" defTabSz="914400">
              <a:lnSpc>
                <a:spcPct val="120000"/>
              </a:lnSpc>
              <a:buSzPct val="100000"/>
              <a:buAutoNum type="arabicParenBoth"/>
              <a:defRPr sz="2000"/>
            </a:pPr>
            <a:r>
              <a:t>사용자가 ‘제스쳐 인식 영역’에 진입하면 N초 후 이벤트 발생</a:t>
            </a:r>
          </a:p>
          <a:p>
            <a:pPr marL="341923" indent="-341923" algn="l" defTabSz="914400">
              <a:lnSpc>
                <a:spcPct val="120000"/>
              </a:lnSpc>
              <a:buSzPct val="100000"/>
              <a:buAutoNum type="arabicParenBoth"/>
              <a:defRPr sz="2000"/>
            </a:pPr>
            <a:r>
              <a:t>사용자가 ‘제스쳐 인식 영역’에서 벗어나면 N초 후 초기화</a:t>
            </a:r>
          </a:p>
        </p:txBody>
      </p:sp>
      <p:grpSp>
        <p:nvGrpSpPr>
          <p:cNvPr id="303" name="그룹"/>
          <p:cNvGrpSpPr/>
          <p:nvPr/>
        </p:nvGrpSpPr>
        <p:grpSpPr>
          <a:xfrm>
            <a:off x="10436125" y="4465350"/>
            <a:ext cx="3511751" cy="1421455"/>
            <a:chOff x="0" y="0"/>
            <a:chExt cx="3511750" cy="1421453"/>
          </a:xfrm>
        </p:grpSpPr>
        <p:grpSp>
          <p:nvGrpSpPr>
            <p:cNvPr id="285" name="그룹"/>
            <p:cNvGrpSpPr/>
            <p:nvPr/>
          </p:nvGrpSpPr>
          <p:grpSpPr>
            <a:xfrm>
              <a:off x="1439476" y="788748"/>
              <a:ext cx="653569" cy="632706"/>
              <a:chOff x="0" y="0"/>
              <a:chExt cx="653568" cy="632704"/>
            </a:xfrm>
          </p:grpSpPr>
          <p:grpSp>
            <p:nvGrpSpPr>
              <p:cNvPr id="283" name="그룹"/>
              <p:cNvGrpSpPr/>
              <p:nvPr/>
            </p:nvGrpSpPr>
            <p:grpSpPr>
              <a:xfrm>
                <a:off x="0" y="315735"/>
                <a:ext cx="653569" cy="316970"/>
                <a:chOff x="0" y="0"/>
                <a:chExt cx="653568" cy="316969"/>
              </a:xfrm>
            </p:grpSpPr>
            <p:sp>
              <p:nvSpPr>
                <p:cNvPr id="278" name="모서리가 둥근 직사각형"/>
                <p:cNvSpPr/>
                <p:nvPr/>
              </p:nvSpPr>
              <p:spPr>
                <a:xfrm>
                  <a:off x="0" y="96727"/>
                  <a:ext cx="653569" cy="18212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281" name="그룹"/>
                <p:cNvGrpSpPr/>
                <p:nvPr/>
              </p:nvGrpSpPr>
              <p:grpSpPr>
                <a:xfrm>
                  <a:off x="228941" y="0"/>
                  <a:ext cx="215922" cy="193456"/>
                  <a:chOff x="0" y="0"/>
                  <a:chExt cx="215920" cy="193455"/>
                </a:xfrm>
              </p:grpSpPr>
              <p:sp>
                <p:nvSpPr>
                  <p:cNvPr id="279" name="모서리가 둥근 직사각형"/>
                  <p:cNvSpPr/>
                  <p:nvPr/>
                </p:nvSpPr>
                <p:spPr>
                  <a:xfrm>
                    <a:off x="0" y="0"/>
                    <a:ext cx="97594" cy="19345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6AAA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80" name="모서리가 둥근 직사각형"/>
                  <p:cNvSpPr/>
                  <p:nvPr/>
                </p:nvSpPr>
                <p:spPr>
                  <a:xfrm>
                    <a:off x="118327" y="0"/>
                    <a:ext cx="97594" cy="19345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6AAA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282" name="원"/>
                <p:cNvSpPr/>
                <p:nvPr/>
              </p:nvSpPr>
              <p:spPr>
                <a:xfrm>
                  <a:off x="201203" y="53648"/>
                  <a:ext cx="263322" cy="263322"/>
                </a:xfrm>
                <a:prstGeom prst="ellipse">
                  <a:avLst/>
                </a:prstGeom>
                <a:solidFill>
                  <a:srgbClr val="53585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84" name="선"/>
              <p:cNvSpPr/>
              <p:nvPr/>
            </p:nvSpPr>
            <p:spPr>
              <a:xfrm flipV="1">
                <a:off x="331647" y="-1"/>
                <a:ext cx="1" cy="303987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grpSp>
          <p:nvGrpSpPr>
            <p:cNvPr id="293" name="그룹"/>
            <p:cNvGrpSpPr/>
            <p:nvPr/>
          </p:nvGrpSpPr>
          <p:grpSpPr>
            <a:xfrm rot="17891889">
              <a:off x="2751745" y="287318"/>
              <a:ext cx="653570" cy="632707"/>
              <a:chOff x="0" y="0"/>
              <a:chExt cx="653568" cy="632706"/>
            </a:xfrm>
          </p:grpSpPr>
          <p:grpSp>
            <p:nvGrpSpPr>
              <p:cNvPr id="291" name="그룹"/>
              <p:cNvGrpSpPr/>
              <p:nvPr/>
            </p:nvGrpSpPr>
            <p:grpSpPr>
              <a:xfrm>
                <a:off x="0" y="315736"/>
                <a:ext cx="653569" cy="316971"/>
                <a:chOff x="0" y="0"/>
                <a:chExt cx="653568" cy="316969"/>
              </a:xfrm>
            </p:grpSpPr>
            <p:sp>
              <p:nvSpPr>
                <p:cNvPr id="286" name="모서리가 둥근 직사각형"/>
                <p:cNvSpPr/>
                <p:nvPr/>
              </p:nvSpPr>
              <p:spPr>
                <a:xfrm>
                  <a:off x="0" y="96727"/>
                  <a:ext cx="653569" cy="18212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289" name="그룹"/>
                <p:cNvGrpSpPr/>
                <p:nvPr/>
              </p:nvGrpSpPr>
              <p:grpSpPr>
                <a:xfrm>
                  <a:off x="228941" y="0"/>
                  <a:ext cx="215922" cy="193456"/>
                  <a:chOff x="0" y="0"/>
                  <a:chExt cx="215920" cy="193455"/>
                </a:xfrm>
              </p:grpSpPr>
              <p:sp>
                <p:nvSpPr>
                  <p:cNvPr id="287" name="모서리가 둥근 직사각형"/>
                  <p:cNvSpPr/>
                  <p:nvPr/>
                </p:nvSpPr>
                <p:spPr>
                  <a:xfrm>
                    <a:off x="0" y="0"/>
                    <a:ext cx="97594" cy="19345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6AAA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88" name="모서리가 둥근 직사각형"/>
                  <p:cNvSpPr/>
                  <p:nvPr/>
                </p:nvSpPr>
                <p:spPr>
                  <a:xfrm>
                    <a:off x="118327" y="0"/>
                    <a:ext cx="97594" cy="19345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6AAA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290" name="원"/>
                <p:cNvSpPr/>
                <p:nvPr/>
              </p:nvSpPr>
              <p:spPr>
                <a:xfrm>
                  <a:off x="201203" y="53648"/>
                  <a:ext cx="263322" cy="263322"/>
                </a:xfrm>
                <a:prstGeom prst="ellipse">
                  <a:avLst/>
                </a:prstGeom>
                <a:solidFill>
                  <a:srgbClr val="53585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92" name="선"/>
              <p:cNvSpPr/>
              <p:nvPr/>
            </p:nvSpPr>
            <p:spPr>
              <a:xfrm flipV="1">
                <a:off x="331648" y="-1"/>
                <a:ext cx="1" cy="303987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sp>
          <p:nvSpPr>
            <p:cNvPr id="316" name="연결선"/>
            <p:cNvSpPr/>
            <p:nvPr/>
          </p:nvSpPr>
          <p:spPr>
            <a:xfrm>
              <a:off x="589605" y="0"/>
              <a:ext cx="2304654" cy="548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21600" y="111"/>
                  </a:moveTo>
                  <a:cubicBezTo>
                    <a:pt x="14467" y="21600"/>
                    <a:pt x="7267" y="21563"/>
                    <a:pt x="0" y="0"/>
                  </a:cubicBezTo>
                </a:path>
              </a:pathLst>
            </a:custGeom>
            <a:noFill/>
            <a:ln w="635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grpSp>
          <p:nvGrpSpPr>
            <p:cNvPr id="302" name="그룹"/>
            <p:cNvGrpSpPr/>
            <p:nvPr/>
          </p:nvGrpSpPr>
          <p:grpSpPr>
            <a:xfrm rot="3610481" flipH="1">
              <a:off x="110195" y="287318"/>
              <a:ext cx="653569" cy="632707"/>
              <a:chOff x="0" y="0"/>
              <a:chExt cx="653568" cy="632706"/>
            </a:xfrm>
          </p:grpSpPr>
          <p:grpSp>
            <p:nvGrpSpPr>
              <p:cNvPr id="300" name="그룹"/>
              <p:cNvGrpSpPr/>
              <p:nvPr/>
            </p:nvGrpSpPr>
            <p:grpSpPr>
              <a:xfrm>
                <a:off x="0" y="315736"/>
                <a:ext cx="653569" cy="316971"/>
                <a:chOff x="0" y="0"/>
                <a:chExt cx="653568" cy="316969"/>
              </a:xfrm>
            </p:grpSpPr>
            <p:sp>
              <p:nvSpPr>
                <p:cNvPr id="295" name="모서리가 둥근 직사각형"/>
                <p:cNvSpPr/>
                <p:nvPr/>
              </p:nvSpPr>
              <p:spPr>
                <a:xfrm>
                  <a:off x="0" y="96727"/>
                  <a:ext cx="653569" cy="18212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298" name="그룹"/>
                <p:cNvGrpSpPr/>
                <p:nvPr/>
              </p:nvGrpSpPr>
              <p:grpSpPr>
                <a:xfrm>
                  <a:off x="228941" y="0"/>
                  <a:ext cx="215922" cy="193456"/>
                  <a:chOff x="0" y="0"/>
                  <a:chExt cx="215920" cy="193455"/>
                </a:xfrm>
              </p:grpSpPr>
              <p:sp>
                <p:nvSpPr>
                  <p:cNvPr id="296" name="모서리가 둥근 직사각형"/>
                  <p:cNvSpPr/>
                  <p:nvPr/>
                </p:nvSpPr>
                <p:spPr>
                  <a:xfrm>
                    <a:off x="0" y="0"/>
                    <a:ext cx="97594" cy="19345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6AAA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297" name="모서리가 둥근 직사각형"/>
                  <p:cNvSpPr/>
                  <p:nvPr/>
                </p:nvSpPr>
                <p:spPr>
                  <a:xfrm>
                    <a:off x="118327" y="0"/>
                    <a:ext cx="97594" cy="19345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6AAA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299" name="원"/>
                <p:cNvSpPr/>
                <p:nvPr/>
              </p:nvSpPr>
              <p:spPr>
                <a:xfrm>
                  <a:off x="201203" y="53648"/>
                  <a:ext cx="263322" cy="263322"/>
                </a:xfrm>
                <a:prstGeom prst="ellipse">
                  <a:avLst/>
                </a:prstGeom>
                <a:solidFill>
                  <a:srgbClr val="53585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301" name="선"/>
              <p:cNvSpPr/>
              <p:nvPr/>
            </p:nvSpPr>
            <p:spPr>
              <a:xfrm flipV="1">
                <a:off x="331648" y="-1"/>
                <a:ext cx="1" cy="303987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</p:grpSp>
      <p:sp>
        <p:nvSpPr>
          <p:cNvPr id="304" name="&lt;TFD의 Top view&gt;"/>
          <p:cNvSpPr/>
          <p:nvPr/>
        </p:nvSpPr>
        <p:spPr>
          <a:xfrm>
            <a:off x="11149838" y="4088643"/>
            <a:ext cx="208432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r>
              <a:t>&lt;TFD의 Top view&gt;</a:t>
            </a:r>
          </a:p>
        </p:txBody>
      </p:sp>
      <p:sp>
        <p:nvSpPr>
          <p:cNvPr id="305" name="사용자가 TFD를 바라보는 방향, 머리 위치 인식.…"/>
          <p:cNvSpPr/>
          <p:nvPr/>
        </p:nvSpPr>
        <p:spPr>
          <a:xfrm>
            <a:off x="8598337" y="7169512"/>
            <a:ext cx="7114010" cy="1217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algn="l" defTabSz="914400">
              <a:lnSpc>
                <a:spcPct val="120000"/>
              </a:lnSpc>
              <a:defRPr sz="2000"/>
            </a:pPr>
            <a:r>
              <a:t>사용자가 TFD를 바라보는 방향, 머리 위치 인식.</a:t>
            </a:r>
          </a:p>
          <a:p>
            <a:pPr algn="l" defTabSz="914400">
              <a:lnSpc>
                <a:spcPct val="120000"/>
              </a:lnSpc>
              <a:defRPr sz="2000"/>
            </a:pPr>
            <a:r>
              <a:t>사용자의 머리가 특정 위치에 있을 경우 해당 위치에 대한 이벤트 발생</a:t>
            </a:r>
          </a:p>
        </p:txBody>
      </p:sp>
      <p:sp>
        <p:nvSpPr>
          <p:cNvPr id="306" name="Description"/>
          <p:cNvSpPr/>
          <p:nvPr/>
        </p:nvSpPr>
        <p:spPr>
          <a:xfrm>
            <a:off x="741688" y="6735520"/>
            <a:ext cx="141020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Description</a:t>
            </a:r>
          </a:p>
        </p:txBody>
      </p:sp>
      <p:sp>
        <p:nvSpPr>
          <p:cNvPr id="307" name="Scene"/>
          <p:cNvSpPr/>
          <p:nvPr/>
        </p:nvSpPr>
        <p:spPr>
          <a:xfrm>
            <a:off x="743672" y="10152026"/>
            <a:ext cx="78232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</a:t>
            </a:r>
          </a:p>
        </p:txBody>
      </p:sp>
      <p:sp>
        <p:nvSpPr>
          <p:cNvPr id="308" name="#. 멀티 인터랙션…"/>
          <p:cNvSpPr/>
          <p:nvPr/>
        </p:nvSpPr>
        <p:spPr>
          <a:xfrm>
            <a:off x="741688" y="10558426"/>
            <a:ext cx="6406319" cy="2803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algn="l" defTabSz="914400">
              <a:lnSpc>
                <a:spcPct val="120000"/>
              </a:lnSpc>
              <a:defRPr sz="2000"/>
            </a:pPr>
            <a:r>
              <a:t>#. 멀티 인터랙션</a:t>
            </a:r>
          </a:p>
          <a:p>
            <a:pPr algn="l" defTabSz="914400">
              <a:lnSpc>
                <a:spcPct val="120000"/>
              </a:lnSpc>
              <a:defRPr sz="2000"/>
            </a:pPr>
            <a:r>
              <a:t>#. 콘텐츠 안내</a:t>
            </a:r>
          </a:p>
          <a:p>
            <a:pPr algn="l" defTabSz="914400">
              <a:lnSpc>
                <a:spcPct val="120000"/>
              </a:lnSpc>
              <a:defRPr sz="2000"/>
            </a:pPr>
            <a:r>
              <a:t>#. 초기화</a:t>
            </a:r>
          </a:p>
          <a:p>
            <a:pPr algn="l" defTabSz="914400">
              <a:lnSpc>
                <a:spcPct val="120000"/>
              </a:lnSpc>
              <a:defRPr sz="2000"/>
            </a:pPr>
            <a:r>
              <a:t>#. 코디네이션</a:t>
            </a:r>
          </a:p>
          <a:p>
            <a:pPr algn="l" defTabSz="914400">
              <a:lnSpc>
                <a:spcPct val="120000"/>
              </a:lnSpc>
              <a:defRPr sz="2000"/>
            </a:pPr>
            <a:r>
              <a:t>#. Object viewer</a:t>
            </a:r>
          </a:p>
        </p:txBody>
      </p:sp>
      <p:sp>
        <p:nvSpPr>
          <p:cNvPr id="309" name="Description"/>
          <p:cNvSpPr/>
          <p:nvPr/>
        </p:nvSpPr>
        <p:spPr>
          <a:xfrm>
            <a:off x="8598337" y="6735520"/>
            <a:ext cx="141020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Description</a:t>
            </a:r>
          </a:p>
        </p:txBody>
      </p:sp>
      <p:sp>
        <p:nvSpPr>
          <p:cNvPr id="310" name="Scene"/>
          <p:cNvSpPr/>
          <p:nvPr/>
        </p:nvSpPr>
        <p:spPr>
          <a:xfrm>
            <a:off x="8600320" y="10147300"/>
            <a:ext cx="78232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</a:t>
            </a:r>
          </a:p>
        </p:txBody>
      </p:sp>
      <p:sp>
        <p:nvSpPr>
          <p:cNvPr id="311" name="#. 코디네이션…"/>
          <p:cNvSpPr/>
          <p:nvPr/>
        </p:nvSpPr>
        <p:spPr>
          <a:xfrm>
            <a:off x="8598337" y="10553700"/>
            <a:ext cx="6406319" cy="950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algn="l" defTabSz="914400">
              <a:lnSpc>
                <a:spcPct val="120000"/>
              </a:lnSpc>
              <a:defRPr sz="2000"/>
            </a:pPr>
            <a:r>
              <a:t>#. 코디네이션</a:t>
            </a:r>
          </a:p>
          <a:p>
            <a:pPr algn="l" defTabSz="914400">
              <a:lnSpc>
                <a:spcPct val="120000"/>
              </a:lnSpc>
              <a:defRPr sz="2000"/>
            </a:pPr>
            <a:r>
              <a:t>#. Object viewer</a:t>
            </a:r>
          </a:p>
        </p:txBody>
      </p:sp>
      <p:sp>
        <p:nvSpPr>
          <p:cNvPr id="312" name="진입 : 키보드 소문자 i…"/>
          <p:cNvSpPr/>
          <p:nvPr/>
        </p:nvSpPr>
        <p:spPr>
          <a:xfrm>
            <a:off x="723717" y="9204689"/>
            <a:ext cx="7149923" cy="1291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marL="228600" indent="-228600" algn="l" defTabSz="914400">
              <a:lnSpc>
                <a:spcPct val="120000"/>
              </a:lnSpc>
              <a:buSzPct val="100000"/>
              <a:buChar char="•"/>
              <a:defRPr sz="2000"/>
            </a:pPr>
            <a:r>
              <a:t>진입 : 키보드 소문자 i</a:t>
            </a:r>
          </a:p>
          <a:p>
            <a:pPr marL="228600" indent="-228600" algn="l" defTabSz="914400">
              <a:lnSpc>
                <a:spcPct val="120000"/>
              </a:lnSpc>
              <a:buSzPct val="100000"/>
              <a:buChar char="•"/>
              <a:defRPr sz="2000"/>
            </a:pPr>
            <a:r>
              <a:t>초기화 : 키보드 소문자 e</a:t>
            </a:r>
          </a:p>
        </p:txBody>
      </p:sp>
      <p:sp>
        <p:nvSpPr>
          <p:cNvPr id="313" name="Event to contents"/>
          <p:cNvSpPr/>
          <p:nvPr/>
        </p:nvSpPr>
        <p:spPr>
          <a:xfrm>
            <a:off x="723717" y="8798289"/>
            <a:ext cx="213283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Event to contents</a:t>
            </a:r>
          </a:p>
        </p:txBody>
      </p:sp>
      <p:sp>
        <p:nvSpPr>
          <p:cNvPr id="314" name="머리 위치 : 키보드 숫자 1~9"/>
          <p:cNvSpPr/>
          <p:nvPr/>
        </p:nvSpPr>
        <p:spPr>
          <a:xfrm>
            <a:off x="8593080" y="9207500"/>
            <a:ext cx="7149924" cy="84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marL="228600" indent="-228600" algn="l">
              <a:lnSpc>
                <a:spcPct val="120000"/>
              </a:lnSpc>
              <a:buSzPct val="100000"/>
              <a:buChar char="•"/>
              <a:defRPr sz="2000"/>
            </a:lvl1pPr>
          </a:lstStyle>
          <a:p>
            <a:pPr defTabSz="914400"/>
            <a:r>
              <a:t>머리 위치 : 키보드 숫자 1~9</a:t>
            </a:r>
          </a:p>
        </p:txBody>
      </p:sp>
      <p:sp>
        <p:nvSpPr>
          <p:cNvPr id="315" name="Event to contents"/>
          <p:cNvSpPr/>
          <p:nvPr/>
        </p:nvSpPr>
        <p:spPr>
          <a:xfrm>
            <a:off x="8593080" y="8801100"/>
            <a:ext cx="213283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Event to contents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3. Camera &amp; Sensor"/>
          <p:cNvSpPr/>
          <p:nvPr/>
        </p:nvSpPr>
        <p:spPr>
          <a:xfrm>
            <a:off x="741688" y="1631001"/>
            <a:ext cx="22863449" cy="672668"/>
          </a:xfrm>
          <a:prstGeom prst="roundRect">
            <a:avLst>
              <a:gd name="adj" fmla="val 16866"/>
            </a:avLst>
          </a:prstGeom>
          <a:solidFill>
            <a:srgbClr val="02919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200">
                <a:solidFill>
                  <a:srgbClr val="FFFFFF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3. Camera &amp; Sensor</a:t>
            </a:r>
          </a:p>
        </p:txBody>
      </p:sp>
      <p:sp>
        <p:nvSpPr>
          <p:cNvPr id="319" name="3-1. 카메라, 센서 위치 측면도"/>
          <p:cNvSpPr/>
          <p:nvPr/>
        </p:nvSpPr>
        <p:spPr>
          <a:xfrm>
            <a:off x="741688" y="2859103"/>
            <a:ext cx="6162384" cy="670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defTabSz="914400"/>
            <a:r>
              <a:t>3-1. 카메라, 센서 위치 측면도</a:t>
            </a:r>
          </a:p>
        </p:txBody>
      </p:sp>
      <p:sp>
        <p:nvSpPr>
          <p:cNvPr id="320" name="Element Technologies"/>
          <p:cNvSpPr/>
          <p:nvPr/>
        </p:nvSpPr>
        <p:spPr>
          <a:xfrm>
            <a:off x="736600" y="927100"/>
            <a:ext cx="385038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Element Technologies</a:t>
            </a:r>
          </a:p>
        </p:txBody>
      </p:sp>
      <p:sp>
        <p:nvSpPr>
          <p:cNvPr id="321" name="코디네이션, 오브젝트 뷰어의 헤드트랙킹 인식 영역 각도는 70도…"/>
          <p:cNvSpPr/>
          <p:nvPr/>
        </p:nvSpPr>
        <p:spPr>
          <a:xfrm>
            <a:off x="8456775" y="11087100"/>
            <a:ext cx="7419497" cy="1522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marL="341923" indent="-341923" algn="l" defTabSz="914400">
              <a:lnSpc>
                <a:spcPct val="120000"/>
              </a:lnSpc>
              <a:buSzPct val="100000"/>
              <a:buAutoNum type="arabicParenBoth"/>
              <a:defRPr sz="2000"/>
            </a:pPr>
            <a:r>
              <a:t>코디네이션, 오브젝트 뷰어의 헤드트랙킹 인식 영역 각도는 70도</a:t>
            </a:r>
          </a:p>
          <a:p>
            <a:pPr marL="341923" indent="-341923" algn="l" defTabSz="914400">
              <a:lnSpc>
                <a:spcPct val="120000"/>
              </a:lnSpc>
              <a:buSzPct val="100000"/>
              <a:buAutoNum type="arabicParenBoth"/>
              <a:defRPr sz="2000"/>
            </a:pPr>
            <a:r>
              <a:t>멀티 인터랙션 때 인식불가 영역의 인식이 가능해야 하기에 키넥트 외 타 센서 테스트 중</a:t>
            </a:r>
          </a:p>
        </p:txBody>
      </p:sp>
      <p:sp>
        <p:nvSpPr>
          <p:cNvPr id="322" name="Description"/>
          <p:cNvSpPr/>
          <p:nvPr/>
        </p:nvSpPr>
        <p:spPr>
          <a:xfrm>
            <a:off x="749300" y="10714558"/>
            <a:ext cx="141020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Description</a:t>
            </a:r>
          </a:p>
        </p:txBody>
      </p:sp>
      <p:sp>
        <p:nvSpPr>
          <p:cNvPr id="323" name="선"/>
          <p:cNvSpPr/>
          <p:nvPr/>
        </p:nvSpPr>
        <p:spPr>
          <a:xfrm flipV="1">
            <a:off x="8257390" y="2995017"/>
            <a:ext cx="1" cy="9006623"/>
          </a:xfrm>
          <a:prstGeom prst="line">
            <a:avLst/>
          </a:prstGeom>
          <a:ln w="25400">
            <a:solidFill>
              <a:srgbClr val="DCDEE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24" name="선"/>
          <p:cNvSpPr/>
          <p:nvPr/>
        </p:nvSpPr>
        <p:spPr>
          <a:xfrm flipV="1">
            <a:off x="16135919" y="2819399"/>
            <a:ext cx="1" cy="10198101"/>
          </a:xfrm>
          <a:prstGeom prst="line">
            <a:avLst/>
          </a:prstGeom>
          <a:ln w="25400">
            <a:solidFill>
              <a:srgbClr val="DCDEE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25" name="3-2. 카메라, 센서 위치 상단도"/>
          <p:cNvSpPr/>
          <p:nvPr/>
        </p:nvSpPr>
        <p:spPr>
          <a:xfrm>
            <a:off x="8452143" y="2765423"/>
            <a:ext cx="7150149" cy="670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defTabSz="914400"/>
            <a:r>
              <a:t>3-2. 카메라, 센서 위치 상단도</a:t>
            </a:r>
          </a:p>
        </p:txBody>
      </p:sp>
      <p:sp>
        <p:nvSpPr>
          <p:cNvPr id="326" name="카메라는 하단에 위치하고, 각도는 상단 25도를 향함…"/>
          <p:cNvSpPr/>
          <p:nvPr/>
        </p:nvSpPr>
        <p:spPr>
          <a:xfrm>
            <a:off x="749300" y="11087100"/>
            <a:ext cx="7113980" cy="167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marL="341923" indent="-341923" algn="l" defTabSz="914400">
              <a:lnSpc>
                <a:spcPct val="120000"/>
              </a:lnSpc>
              <a:buSzPct val="100000"/>
              <a:buAutoNum type="arabicParenBoth"/>
              <a:defRPr sz="2000"/>
            </a:pPr>
            <a:r>
              <a:t>카메라는 하단에 위치하고, 각도는 상단 25도를 향함</a:t>
            </a:r>
          </a:p>
          <a:p>
            <a:pPr marL="341923" indent="-341923" algn="l" defTabSz="914400">
              <a:lnSpc>
                <a:spcPct val="120000"/>
              </a:lnSpc>
              <a:buSzPct val="100000"/>
              <a:buAutoNum type="arabicParenBoth"/>
              <a:defRPr sz="2000"/>
            </a:pPr>
            <a:r>
              <a:t>‘제스쳐 인식 영역’ 상하 각도는 60도</a:t>
            </a:r>
          </a:p>
          <a:p>
            <a:pPr marL="341923" indent="-341923" algn="l" defTabSz="914400">
              <a:lnSpc>
                <a:spcPct val="120000"/>
              </a:lnSpc>
              <a:buSzPct val="100000"/>
              <a:buAutoNum type="arabicParenBoth"/>
              <a:defRPr sz="2000"/>
            </a:pPr>
            <a:r>
              <a:t>'제스쳐 인식 영역'은 카메라에서부터 150cm(+-10cm)</a:t>
            </a:r>
          </a:p>
        </p:txBody>
      </p:sp>
      <p:sp>
        <p:nvSpPr>
          <p:cNvPr id="327" name="Description"/>
          <p:cNvSpPr/>
          <p:nvPr/>
        </p:nvSpPr>
        <p:spPr>
          <a:xfrm>
            <a:off x="8456775" y="10686477"/>
            <a:ext cx="141020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Description</a:t>
            </a:r>
          </a:p>
        </p:txBody>
      </p:sp>
      <p:pic>
        <p:nvPicPr>
          <p:cNvPr id="328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08019" y="4479945"/>
            <a:ext cx="7340601" cy="482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7559" y="3821113"/>
            <a:ext cx="7179202" cy="6473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rcRect l="10243" r="8183"/>
          <a:stretch>
            <a:fillRect/>
          </a:stretch>
        </p:blipFill>
        <p:spPr>
          <a:xfrm>
            <a:off x="16395567" y="4294793"/>
            <a:ext cx="7204877" cy="5525557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3-3. 헤드 트래킹 키보드 이벤트"/>
          <p:cNvSpPr/>
          <p:nvPr/>
        </p:nvSpPr>
        <p:spPr>
          <a:xfrm>
            <a:off x="16454987" y="2765423"/>
            <a:ext cx="7150150" cy="670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defTabSz="914400"/>
            <a:r>
              <a:t>3-3. 헤드 트래킹 키보드 이벤트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3. Camera &amp; Sensor"/>
          <p:cNvSpPr/>
          <p:nvPr/>
        </p:nvSpPr>
        <p:spPr>
          <a:xfrm>
            <a:off x="741688" y="1631001"/>
            <a:ext cx="22863449" cy="672668"/>
          </a:xfrm>
          <a:prstGeom prst="roundRect">
            <a:avLst>
              <a:gd name="adj" fmla="val 16866"/>
            </a:avLst>
          </a:prstGeom>
          <a:solidFill>
            <a:srgbClr val="02919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200">
                <a:solidFill>
                  <a:srgbClr val="FFFFFF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3. Camera &amp; Sensor</a:t>
            </a:r>
          </a:p>
        </p:txBody>
      </p:sp>
      <p:sp>
        <p:nvSpPr>
          <p:cNvPr id="334" name="3-4. 제스처/인터랙션 구역 및 필요 공간"/>
          <p:cNvSpPr/>
          <p:nvPr/>
        </p:nvSpPr>
        <p:spPr>
          <a:xfrm>
            <a:off x="741688" y="2859103"/>
            <a:ext cx="6162384" cy="670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defTabSz="914400"/>
            <a:r>
              <a:t>3-4. 제스처/인터랙션 구역 및 필요 공간</a:t>
            </a:r>
          </a:p>
        </p:txBody>
      </p:sp>
      <p:sp>
        <p:nvSpPr>
          <p:cNvPr id="335" name="Element Technologies"/>
          <p:cNvSpPr/>
          <p:nvPr/>
        </p:nvSpPr>
        <p:spPr>
          <a:xfrm>
            <a:off x="736600" y="927100"/>
            <a:ext cx="385038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Element Technologies</a:t>
            </a:r>
          </a:p>
        </p:txBody>
      </p:sp>
      <p:sp>
        <p:nvSpPr>
          <p:cNvPr id="336" name="Description"/>
          <p:cNvSpPr/>
          <p:nvPr/>
        </p:nvSpPr>
        <p:spPr>
          <a:xfrm>
            <a:off x="833193" y="10612136"/>
            <a:ext cx="141020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Description</a:t>
            </a:r>
          </a:p>
        </p:txBody>
      </p:sp>
      <p:sp>
        <p:nvSpPr>
          <p:cNvPr id="337" name="인식 영역의 폭은 사용자가 카메라에서부터 떨어진 거리에 따라 변화…"/>
          <p:cNvSpPr/>
          <p:nvPr/>
        </p:nvSpPr>
        <p:spPr>
          <a:xfrm>
            <a:off x="833193" y="11018187"/>
            <a:ext cx="7188201" cy="167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marL="341923" indent="-341923" algn="l" defTabSz="914400">
              <a:lnSpc>
                <a:spcPct val="120000"/>
              </a:lnSpc>
              <a:buSzPct val="100000"/>
              <a:buAutoNum type="arabicParenBoth"/>
              <a:defRPr sz="2000"/>
            </a:pPr>
            <a:r>
              <a:t>인식 영역의 폭은 사용자가 카메라에서부터 떨어진 거리에 따라 변화</a:t>
            </a:r>
          </a:p>
          <a:p>
            <a:pPr marL="341923" indent="-341923" algn="l" defTabSz="914400">
              <a:lnSpc>
                <a:spcPct val="120000"/>
              </a:lnSpc>
              <a:buSzPct val="100000"/>
              <a:buAutoNum type="arabicParenBoth"/>
              <a:defRPr sz="2000"/>
            </a:pPr>
            <a:r>
              <a:t>멀티 인터랙션 최대 인식범위는 카메라로부터 400cm까지이고,     적정 공간은 카메라로부터 260cm (*최대 인식범위는 조정중)</a:t>
            </a:r>
          </a:p>
        </p:txBody>
      </p:sp>
      <p:pic>
        <p:nvPicPr>
          <p:cNvPr id="338" name="스크린샷 2017-04-20 오후 5.03.00.png" descr="스크린샷 2017-04-20 오후 5.03.00.png"/>
          <p:cNvPicPr>
            <a:picLocks noChangeAspect="1"/>
          </p:cNvPicPr>
          <p:nvPr/>
        </p:nvPicPr>
        <p:blipFill>
          <a:blip r:embed="rId2">
            <a:extLst/>
          </a:blip>
          <a:srcRect l="4834" r="2097"/>
          <a:stretch>
            <a:fillRect/>
          </a:stretch>
        </p:blipFill>
        <p:spPr>
          <a:xfrm>
            <a:off x="741688" y="3417385"/>
            <a:ext cx="7371137" cy="6802423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선"/>
          <p:cNvSpPr/>
          <p:nvPr/>
        </p:nvSpPr>
        <p:spPr>
          <a:xfrm flipV="1">
            <a:off x="8257390" y="2995017"/>
            <a:ext cx="1" cy="9006623"/>
          </a:xfrm>
          <a:prstGeom prst="line">
            <a:avLst/>
          </a:prstGeom>
          <a:ln w="25400">
            <a:solidFill>
              <a:srgbClr val="DCDEE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40" name="3-5. 추가 센서"/>
          <p:cNvSpPr/>
          <p:nvPr/>
        </p:nvSpPr>
        <p:spPr>
          <a:xfrm>
            <a:off x="8594986" y="2859103"/>
            <a:ext cx="6162385" cy="670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defTabSz="914400"/>
            <a:r>
              <a:t>3-5. 추가 센서</a:t>
            </a:r>
          </a:p>
        </p:txBody>
      </p:sp>
      <p:sp>
        <p:nvSpPr>
          <p:cNvPr id="341" name="TBD"/>
          <p:cNvSpPr/>
          <p:nvPr/>
        </p:nvSpPr>
        <p:spPr>
          <a:xfrm>
            <a:off x="8607686" y="4098084"/>
            <a:ext cx="5770759" cy="650135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chemeClr val="accent5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r>
              <a:t>TBD</a:t>
            </a:r>
          </a:p>
        </p:txBody>
      </p:sp>
      <p:sp>
        <p:nvSpPr>
          <p:cNvPr id="342" name="(적용여부 및 방법 테스트 중)"/>
          <p:cNvSpPr/>
          <p:nvPr/>
        </p:nvSpPr>
        <p:spPr>
          <a:xfrm>
            <a:off x="8641913" y="7732631"/>
            <a:ext cx="5749231" cy="670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2400">
                <a:solidFill>
                  <a:schemeClr val="accent5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defTabSz="914400"/>
            <a:r>
              <a:t>(적용여부 및 방법 테스트 중)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cenario"/>
          <p:cNvSpPr/>
          <p:nvPr/>
        </p:nvSpPr>
        <p:spPr>
          <a:xfrm>
            <a:off x="803713" y="5577882"/>
            <a:ext cx="2336598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46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Scenario</a:t>
            </a:r>
          </a:p>
        </p:txBody>
      </p:sp>
      <p:sp>
        <p:nvSpPr>
          <p:cNvPr id="345" name="선"/>
          <p:cNvSpPr/>
          <p:nvPr/>
        </p:nvSpPr>
        <p:spPr>
          <a:xfrm>
            <a:off x="803713" y="6390682"/>
            <a:ext cx="22776573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400"/>
            </a:pPr>
            <a:endParaRPr/>
          </a:p>
        </p:txBody>
      </p:sp>
      <p:sp>
        <p:nvSpPr>
          <p:cNvPr id="346" name="Overview…"/>
          <p:cNvSpPr/>
          <p:nvPr/>
        </p:nvSpPr>
        <p:spPr>
          <a:xfrm>
            <a:off x="803713" y="6642552"/>
            <a:ext cx="3509291" cy="442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584200">
              <a:lnSpc>
                <a:spcPct val="120000"/>
              </a:lnSpc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Overview</a:t>
            </a:r>
          </a:p>
          <a:p>
            <a:pPr marL="952500" lvl="1" indent="-317500" algn="l" defTabSz="584200">
              <a:lnSpc>
                <a:spcPct val="120000"/>
              </a:lnSpc>
              <a:buSzPct val="75000"/>
              <a:buChar char="•"/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Contents</a:t>
            </a:r>
          </a:p>
          <a:p>
            <a:pPr marL="952500" lvl="1" indent="-317500" algn="l" defTabSz="584200">
              <a:lnSpc>
                <a:spcPct val="120000"/>
              </a:lnSpc>
              <a:buSzPct val="75000"/>
              <a:buChar char="•"/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Scene flow</a:t>
            </a:r>
          </a:p>
          <a:p>
            <a:pPr marL="952500" lvl="1" indent="-317500" algn="l" defTabSz="584200">
              <a:lnSpc>
                <a:spcPct val="120000"/>
              </a:lnSpc>
              <a:buSzPct val="75000"/>
              <a:buChar char="•"/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Scene flowchart</a:t>
            </a:r>
          </a:p>
          <a:p>
            <a:pPr algn="l" defTabSz="584200">
              <a:lnSpc>
                <a:spcPct val="120000"/>
              </a:lnSpc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endParaRPr/>
          </a:p>
          <a:p>
            <a:pPr algn="l" defTabSz="584200">
              <a:lnSpc>
                <a:spcPct val="120000"/>
              </a:lnSpc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Contents</a:t>
            </a:r>
          </a:p>
          <a:p>
            <a:pPr marL="952500" lvl="1" indent="-317500" algn="l" defTabSz="584200">
              <a:lnSpc>
                <a:spcPct val="120000"/>
              </a:lnSpc>
              <a:buSzPct val="75000"/>
              <a:buChar char="•"/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Welcome</a:t>
            </a:r>
          </a:p>
          <a:p>
            <a:pPr marL="952500" lvl="1" indent="-317500" algn="l" defTabSz="584200">
              <a:lnSpc>
                <a:spcPct val="120000"/>
              </a:lnSpc>
              <a:buSzPct val="75000"/>
              <a:buChar char="•"/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Interactivity</a:t>
            </a:r>
          </a:p>
          <a:p>
            <a:pPr marL="952500" lvl="1" indent="-317500" algn="l" defTabSz="584200">
              <a:lnSpc>
                <a:spcPct val="120000"/>
              </a:lnSpc>
              <a:buSzPct val="75000"/>
              <a:buChar char="•"/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Finishing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ontents"/>
          <p:cNvSpPr/>
          <p:nvPr/>
        </p:nvSpPr>
        <p:spPr>
          <a:xfrm>
            <a:off x="741688" y="897766"/>
            <a:ext cx="164401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Contents</a:t>
            </a:r>
          </a:p>
        </p:txBody>
      </p:sp>
      <p:sp>
        <p:nvSpPr>
          <p:cNvPr id="349" name="INTERACTIVITY"/>
          <p:cNvSpPr/>
          <p:nvPr/>
        </p:nvSpPr>
        <p:spPr>
          <a:xfrm>
            <a:off x="15750525" y="5044532"/>
            <a:ext cx="2920979" cy="2920978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2919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584200">
              <a:defRPr sz="26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endParaRPr/>
          </a:p>
        </p:txBody>
      </p:sp>
      <p:sp>
        <p:nvSpPr>
          <p:cNvPr id="350" name="멀티 인터랙션"/>
          <p:cNvSpPr/>
          <p:nvPr/>
        </p:nvSpPr>
        <p:spPr>
          <a:xfrm>
            <a:off x="10731510" y="5044532"/>
            <a:ext cx="2920979" cy="2920978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2919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6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멀티 인터랙션</a:t>
            </a:r>
          </a:p>
        </p:txBody>
      </p:sp>
      <p:sp>
        <p:nvSpPr>
          <p:cNvPr id="351" name="광고 영상"/>
          <p:cNvSpPr/>
          <p:nvPr/>
        </p:nvSpPr>
        <p:spPr>
          <a:xfrm>
            <a:off x="5712497" y="5044532"/>
            <a:ext cx="2920978" cy="2920978"/>
          </a:xfrm>
          <a:prstGeom prst="ellipse">
            <a:avLst/>
          </a:prstGeom>
          <a:solidFill>
            <a:srgbClr val="FFFFFF"/>
          </a:solidFill>
          <a:ln w="38100">
            <a:solidFill>
              <a:srgbClr val="029193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6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광고 영상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15958106" y="6258799"/>
            <a:ext cx="25058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600" b="1">
                <a:solidFill>
                  <a:srgbClr val="019193"/>
                </a:solidFill>
                <a:latin typeface="Apple SD Gothic Neo" charset="-127"/>
                <a:ea typeface="Apple SD Gothic Neo" charset="-127"/>
                <a:cs typeface="Apple SD Gothic Neo" charset="-127"/>
              </a:rPr>
              <a:t>INTERACTIVITY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타원형"/>
          <p:cNvSpPr/>
          <p:nvPr/>
        </p:nvSpPr>
        <p:spPr>
          <a:xfrm>
            <a:off x="602695" y="4507038"/>
            <a:ext cx="2703481" cy="2173682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grpSp>
        <p:nvGrpSpPr>
          <p:cNvPr id="356" name="그룹"/>
          <p:cNvGrpSpPr/>
          <p:nvPr/>
        </p:nvGrpSpPr>
        <p:grpSpPr>
          <a:xfrm>
            <a:off x="2227205" y="9887505"/>
            <a:ext cx="2426760" cy="406401"/>
            <a:chOff x="0" y="0"/>
            <a:chExt cx="2426758" cy="406400"/>
          </a:xfrm>
        </p:grpSpPr>
        <p:sp>
          <p:nvSpPr>
            <p:cNvPr id="354" name="직사각형"/>
            <p:cNvSpPr/>
            <p:nvPr/>
          </p:nvSpPr>
          <p:spPr>
            <a:xfrm>
              <a:off x="0" y="92405"/>
              <a:ext cx="192882" cy="221590"/>
            </a:xfrm>
            <a:prstGeom prst="rect">
              <a:avLst/>
            </a:prstGeom>
            <a:solidFill>
              <a:srgbClr val="25AD8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55" name="1-1. 버튼 포커싱/선택"/>
            <p:cNvSpPr/>
            <p:nvPr/>
          </p:nvSpPr>
          <p:spPr>
            <a:xfrm>
              <a:off x="212386" y="0"/>
              <a:ext cx="2214373" cy="406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2000"/>
              </a:lvl1pPr>
            </a:lstStyle>
            <a:p>
              <a:r>
                <a:t>1-1. 버튼 포커싱/선택</a:t>
              </a:r>
            </a:p>
          </p:txBody>
        </p:sp>
      </p:grpSp>
      <p:grpSp>
        <p:nvGrpSpPr>
          <p:cNvPr id="359" name="그룹"/>
          <p:cNvGrpSpPr/>
          <p:nvPr/>
        </p:nvGrpSpPr>
        <p:grpSpPr>
          <a:xfrm>
            <a:off x="2227205" y="10984829"/>
            <a:ext cx="1948732" cy="406401"/>
            <a:chOff x="0" y="0"/>
            <a:chExt cx="1948730" cy="406400"/>
          </a:xfrm>
        </p:grpSpPr>
        <p:sp>
          <p:nvSpPr>
            <p:cNvPr id="357" name="직사각형"/>
            <p:cNvSpPr/>
            <p:nvPr/>
          </p:nvSpPr>
          <p:spPr>
            <a:xfrm>
              <a:off x="0" y="92405"/>
              <a:ext cx="192882" cy="22159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58" name="1-2. 콘텐츠 탐색"/>
            <p:cNvSpPr/>
            <p:nvPr/>
          </p:nvSpPr>
          <p:spPr>
            <a:xfrm>
              <a:off x="212386" y="0"/>
              <a:ext cx="1736345" cy="406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2000"/>
              </a:lvl1pPr>
            </a:lstStyle>
            <a:p>
              <a:r>
                <a:t>1-2. 콘텐츠 탐색</a:t>
              </a:r>
            </a:p>
          </p:txBody>
        </p:sp>
      </p:grpSp>
      <p:grpSp>
        <p:nvGrpSpPr>
          <p:cNvPr id="362" name="그룹"/>
          <p:cNvGrpSpPr/>
          <p:nvPr/>
        </p:nvGrpSpPr>
        <p:grpSpPr>
          <a:xfrm>
            <a:off x="2227205" y="12134270"/>
            <a:ext cx="1729784" cy="406401"/>
            <a:chOff x="0" y="0"/>
            <a:chExt cx="1729782" cy="406400"/>
          </a:xfrm>
        </p:grpSpPr>
        <p:sp>
          <p:nvSpPr>
            <p:cNvPr id="360" name="직사각형"/>
            <p:cNvSpPr/>
            <p:nvPr/>
          </p:nvSpPr>
          <p:spPr>
            <a:xfrm>
              <a:off x="0" y="92405"/>
              <a:ext cx="192882" cy="221590"/>
            </a:xfrm>
            <a:prstGeom prst="rect">
              <a:avLst/>
            </a:prstGeom>
            <a:solidFill>
              <a:srgbClr val="FF422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61" name="1-3. 이용 종료"/>
            <p:cNvSpPr/>
            <p:nvPr/>
          </p:nvSpPr>
          <p:spPr>
            <a:xfrm>
              <a:off x="212386" y="0"/>
              <a:ext cx="1517397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000"/>
              </a:lvl1pPr>
            </a:lstStyle>
            <a:p>
              <a:r>
                <a:t>1-3. 이용 종료</a:t>
              </a:r>
            </a:p>
          </p:txBody>
        </p:sp>
      </p:grpSp>
      <p:grpSp>
        <p:nvGrpSpPr>
          <p:cNvPr id="369" name="그룹"/>
          <p:cNvGrpSpPr/>
          <p:nvPr/>
        </p:nvGrpSpPr>
        <p:grpSpPr>
          <a:xfrm>
            <a:off x="5566998" y="10775179"/>
            <a:ext cx="922552" cy="922551"/>
            <a:chOff x="0" y="0"/>
            <a:chExt cx="922550" cy="922550"/>
          </a:xfrm>
        </p:grpSpPr>
        <p:sp>
          <p:nvSpPr>
            <p:cNvPr id="363" name="그룹"/>
            <p:cNvSpPr/>
            <p:nvPr/>
          </p:nvSpPr>
          <p:spPr>
            <a:xfrm>
              <a:off x="0" y="0"/>
              <a:ext cx="922551" cy="92255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67" name="그룹"/>
            <p:cNvGrpSpPr/>
            <p:nvPr/>
          </p:nvGrpSpPr>
          <p:grpSpPr>
            <a:xfrm>
              <a:off x="45801" y="219484"/>
              <a:ext cx="781590" cy="508982"/>
              <a:chOff x="145723" y="0"/>
              <a:chExt cx="781589" cy="508981"/>
            </a:xfrm>
          </p:grpSpPr>
          <p:sp>
            <p:nvSpPr>
              <p:cNvPr id="364" name="그룹"/>
              <p:cNvSpPr/>
              <p:nvPr/>
            </p:nvSpPr>
            <p:spPr>
              <a:xfrm flipV="1">
                <a:off x="567463" y="252713"/>
                <a:ext cx="1" cy="256269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460" name="연결선"/>
              <p:cNvSpPr/>
              <p:nvPr/>
            </p:nvSpPr>
            <p:spPr>
              <a:xfrm>
                <a:off x="188908" y="0"/>
                <a:ext cx="738406" cy="175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21600" y="111"/>
                    </a:moveTo>
                    <a:cubicBezTo>
                      <a:pt x="14467" y="21600"/>
                      <a:pt x="7267" y="21563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53585F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66" name="그룹"/>
              <p:cNvSpPr/>
              <p:nvPr/>
            </p:nvSpPr>
            <p:spPr>
              <a:xfrm rot="-17989519" flipH="1" flipV="1">
                <a:off x="228853" y="188409"/>
                <a:ext cx="64971" cy="229287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sp>
          <p:nvSpPr>
            <p:cNvPr id="368" name="그룹"/>
            <p:cNvSpPr/>
            <p:nvPr/>
          </p:nvSpPr>
          <p:spPr>
            <a:xfrm rot="3610481" flipH="1">
              <a:off x="654027" y="482598"/>
              <a:ext cx="216879" cy="44069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grpSp>
        <p:nvGrpSpPr>
          <p:cNvPr id="372" name="그룹"/>
          <p:cNvGrpSpPr/>
          <p:nvPr/>
        </p:nvGrpSpPr>
        <p:grpSpPr>
          <a:xfrm>
            <a:off x="1025113" y="9538340"/>
            <a:ext cx="922552" cy="1104730"/>
            <a:chOff x="0" y="0"/>
            <a:chExt cx="922550" cy="1104728"/>
          </a:xfrm>
        </p:grpSpPr>
        <p:sp>
          <p:nvSpPr>
            <p:cNvPr id="370" name="사각형"/>
            <p:cNvSpPr/>
            <p:nvPr/>
          </p:nvSpPr>
          <p:spPr>
            <a:xfrm>
              <a:off x="0" y="105981"/>
              <a:ext cx="922551" cy="922552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71" name="165767-hands-and-gestures (1).png" descr="165767-hands-and-gestures (1)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1675" t="35323" r="28435" b="35323"/>
            <a:stretch>
              <a:fillRect/>
            </a:stretch>
          </p:blipFill>
          <p:spPr>
            <a:xfrm flipH="1">
              <a:off x="14980" y="0"/>
              <a:ext cx="873264" cy="11047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9" name="그룹"/>
          <p:cNvGrpSpPr/>
          <p:nvPr/>
        </p:nvGrpSpPr>
        <p:grpSpPr>
          <a:xfrm>
            <a:off x="741688" y="10616610"/>
            <a:ext cx="1616402" cy="1170021"/>
            <a:chOff x="0" y="0"/>
            <a:chExt cx="1616400" cy="1170019"/>
          </a:xfrm>
        </p:grpSpPr>
        <p:sp>
          <p:nvSpPr>
            <p:cNvPr id="373" name="그룹"/>
            <p:cNvSpPr/>
            <p:nvPr/>
          </p:nvSpPr>
          <p:spPr>
            <a:xfrm>
              <a:off x="285630" y="156863"/>
              <a:ext cx="922551" cy="92255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78" name="그룹"/>
            <p:cNvGrpSpPr/>
            <p:nvPr/>
          </p:nvGrpSpPr>
          <p:grpSpPr>
            <a:xfrm>
              <a:off x="0" y="-1"/>
              <a:ext cx="1616401" cy="1170021"/>
              <a:chOff x="0" y="0"/>
              <a:chExt cx="1616400" cy="1170019"/>
            </a:xfrm>
          </p:grpSpPr>
          <p:pic>
            <p:nvPicPr>
              <p:cNvPr id="374" name="512171825.png" descr="512171825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/>
              <a:stretch>
                <a:fillRect/>
              </a:stretch>
            </p:blipFill>
            <p:spPr>
              <a:xfrm rot="16285649">
                <a:off x="307378" y="272470"/>
                <a:ext cx="1024995" cy="5303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5" name="512171825.png" descr="512171825.png"/>
              <p:cNvPicPr>
                <a:picLocks noChangeAspect="1"/>
              </p:cNvPicPr>
              <p:nvPr/>
            </p:nvPicPr>
            <p:blipFill>
              <a:blip r:embed="rId3">
                <a:alphaModFix amt="49928"/>
                <a:extLst/>
              </a:blip>
              <a:srcRect/>
              <a:stretch>
                <a:fillRect/>
              </a:stretch>
            </p:blipFill>
            <p:spPr>
              <a:xfrm rot="18672301">
                <a:off x="566777" y="344557"/>
                <a:ext cx="1024995" cy="530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6" name="512171825.png" descr="512171825.png"/>
              <p:cNvPicPr>
                <a:picLocks noChangeAspect="1"/>
              </p:cNvPicPr>
              <p:nvPr/>
            </p:nvPicPr>
            <p:blipFill>
              <a:blip r:embed="rId3">
                <a:alphaModFix amt="49928"/>
                <a:extLst/>
              </a:blip>
              <a:srcRect/>
              <a:stretch>
                <a:fillRect/>
              </a:stretch>
            </p:blipFill>
            <p:spPr>
              <a:xfrm rot="13821997">
                <a:off x="18642" y="298663"/>
                <a:ext cx="1024995" cy="530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77" name="선"/>
              <p:cNvSpPr/>
              <p:nvPr/>
            </p:nvSpPr>
            <p:spPr>
              <a:xfrm rot="9300000" flipH="1">
                <a:off x="520361" y="280317"/>
                <a:ext cx="430863" cy="272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4" h="20212" extrusionOk="0">
                    <a:moveTo>
                      <a:pt x="0" y="15985"/>
                    </a:moveTo>
                    <a:cubicBezTo>
                      <a:pt x="4260" y="20960"/>
                      <a:pt x="10117" y="21600"/>
                      <a:pt x="14819" y="17603"/>
                    </a:cubicBezTo>
                    <a:cubicBezTo>
                      <a:pt x="19044" y="14012"/>
                      <a:pt x="21600" y="7246"/>
                      <a:pt x="21469" y="0"/>
                    </a:cubicBezTo>
                  </a:path>
                </a:pathLst>
              </a:custGeom>
              <a:noFill/>
              <a:ln w="25400" cap="flat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/>
                </a:pPr>
                <a:endParaRPr/>
              </a:p>
            </p:txBody>
          </p:sp>
        </p:grpSp>
      </p:grpSp>
      <p:grpSp>
        <p:nvGrpSpPr>
          <p:cNvPr id="386" name="그룹"/>
          <p:cNvGrpSpPr/>
          <p:nvPr/>
        </p:nvGrpSpPr>
        <p:grpSpPr>
          <a:xfrm>
            <a:off x="991313" y="11902912"/>
            <a:ext cx="1040952" cy="922551"/>
            <a:chOff x="0" y="0"/>
            <a:chExt cx="1040950" cy="922550"/>
          </a:xfrm>
        </p:grpSpPr>
        <p:sp>
          <p:nvSpPr>
            <p:cNvPr id="380" name="그룹"/>
            <p:cNvSpPr/>
            <p:nvPr/>
          </p:nvSpPr>
          <p:spPr>
            <a:xfrm>
              <a:off x="36980" y="0"/>
              <a:ext cx="922551" cy="92255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85" name="그룹"/>
            <p:cNvGrpSpPr/>
            <p:nvPr/>
          </p:nvGrpSpPr>
          <p:grpSpPr>
            <a:xfrm>
              <a:off x="0" y="175381"/>
              <a:ext cx="1040951" cy="576343"/>
              <a:chOff x="0" y="0"/>
              <a:chExt cx="1040950" cy="576341"/>
            </a:xfrm>
          </p:grpSpPr>
          <p:sp>
            <p:nvSpPr>
              <p:cNvPr id="381" name="선"/>
              <p:cNvSpPr/>
              <p:nvPr/>
            </p:nvSpPr>
            <p:spPr>
              <a:xfrm>
                <a:off x="352560" y="342001"/>
                <a:ext cx="140431" cy="1"/>
              </a:xfrm>
              <a:prstGeom prst="line">
                <a:avLst/>
              </a:prstGeom>
              <a:noFill/>
              <a:ln w="12700" cap="flat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/>
                </a:pPr>
                <a:endParaRPr/>
              </a:p>
            </p:txBody>
          </p:sp>
          <p:sp>
            <p:nvSpPr>
              <p:cNvPr id="382" name="선"/>
              <p:cNvSpPr/>
              <p:nvPr/>
            </p:nvSpPr>
            <p:spPr>
              <a:xfrm flipH="1">
                <a:off x="520306" y="342001"/>
                <a:ext cx="140431" cy="1"/>
              </a:xfrm>
              <a:prstGeom prst="line">
                <a:avLst/>
              </a:prstGeom>
              <a:noFill/>
              <a:ln w="12700" cap="flat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/>
                </a:pPr>
                <a:endParaRPr/>
              </a:p>
            </p:txBody>
          </p:sp>
          <p:pic>
            <p:nvPicPr>
              <p:cNvPr id="383" name="165767-hands-and-gestures (1).png" descr="165767-hands-and-gestures (1)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t="37532" r="76313" b="39778"/>
              <a:stretch>
                <a:fillRect/>
              </a:stretch>
            </p:blipFill>
            <p:spPr>
              <a:xfrm rot="4504852" flipH="1">
                <a:off x="11945" y="106431"/>
                <a:ext cx="470217" cy="386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4" name="165767-hands-and-gestures (1).png" descr="165767-hands-and-gestures (1)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t="72734" r="76313" b="6278"/>
              <a:stretch>
                <a:fillRect/>
              </a:stretch>
            </p:blipFill>
            <p:spPr>
              <a:xfrm rot="17258044" flipH="1">
                <a:off x="564453" y="99595"/>
                <a:ext cx="470217" cy="3571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93" name="그룹"/>
          <p:cNvGrpSpPr/>
          <p:nvPr/>
        </p:nvGrpSpPr>
        <p:grpSpPr>
          <a:xfrm>
            <a:off x="5566998" y="9664264"/>
            <a:ext cx="922552" cy="922551"/>
            <a:chOff x="0" y="0"/>
            <a:chExt cx="922550" cy="922550"/>
          </a:xfrm>
        </p:grpSpPr>
        <p:sp>
          <p:nvSpPr>
            <p:cNvPr id="387" name="그룹"/>
            <p:cNvSpPr/>
            <p:nvPr/>
          </p:nvSpPr>
          <p:spPr>
            <a:xfrm>
              <a:off x="0" y="0"/>
              <a:ext cx="922551" cy="92255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92" name="그룹"/>
            <p:cNvGrpSpPr/>
            <p:nvPr/>
          </p:nvGrpSpPr>
          <p:grpSpPr>
            <a:xfrm>
              <a:off x="30845" y="178068"/>
              <a:ext cx="885350" cy="575726"/>
              <a:chOff x="0" y="0"/>
              <a:chExt cx="885348" cy="575724"/>
            </a:xfrm>
          </p:grpSpPr>
          <p:pic>
            <p:nvPicPr>
              <p:cNvPr id="388" name="model.jpg" descr="model.jp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332" t="5471" r="2332" b="5471"/>
              <a:stretch>
                <a:fillRect/>
              </a:stretch>
            </p:blipFill>
            <p:spPr>
              <a:xfrm>
                <a:off x="194158" y="0"/>
                <a:ext cx="534845" cy="3614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9" name="도형"/>
              <p:cNvSpPr/>
              <p:nvPr/>
            </p:nvSpPr>
            <p:spPr>
              <a:xfrm>
                <a:off x="-1" y="50253"/>
                <a:ext cx="885350" cy="525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3" h="21116" extrusionOk="0">
                    <a:moveTo>
                      <a:pt x="10157" y="0"/>
                    </a:moveTo>
                    <a:lnTo>
                      <a:pt x="1895" y="13236"/>
                    </a:lnTo>
                    <a:cubicBezTo>
                      <a:pt x="-925" y="15177"/>
                      <a:pt x="-601" y="17910"/>
                      <a:pt x="2889" y="19662"/>
                    </a:cubicBezTo>
                    <a:cubicBezTo>
                      <a:pt x="6750" y="21600"/>
                      <a:pt x="13010" y="21600"/>
                      <a:pt x="16871" y="19662"/>
                    </a:cubicBezTo>
                    <a:cubicBezTo>
                      <a:pt x="20291" y="17946"/>
                      <a:pt x="20675" y="15283"/>
                      <a:pt x="18036" y="13351"/>
                    </a:cubicBezTo>
                    <a:lnTo>
                      <a:pt x="10157" y="0"/>
                    </a:lnTo>
                    <a:close/>
                  </a:path>
                </a:pathLst>
              </a:custGeom>
              <a:solidFill>
                <a:schemeClr val="accent5">
                  <a:hueOff val="-444211"/>
                  <a:satOff val="-14915"/>
                  <a:lumOff val="22857"/>
                  <a:alpha val="1268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pic>
            <p:nvPicPr>
              <p:cNvPr id="390" name="그룹" descr="그룹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40345" t="19256" r="40335" b="18911"/>
              <a:stretch>
                <a:fillRect/>
              </a:stretch>
            </p:blipFill>
            <p:spPr>
              <a:xfrm>
                <a:off x="45840" y="203312"/>
                <a:ext cx="120668" cy="305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0" h="21515" extrusionOk="0">
                    <a:moveTo>
                      <a:pt x="10425" y="0"/>
                    </a:moveTo>
                    <a:cubicBezTo>
                      <a:pt x="8761" y="10"/>
                      <a:pt x="7137" y="341"/>
                      <a:pt x="6255" y="1007"/>
                    </a:cubicBezTo>
                    <a:cubicBezTo>
                      <a:pt x="5008" y="1949"/>
                      <a:pt x="6054" y="3312"/>
                      <a:pt x="8340" y="3692"/>
                    </a:cubicBezTo>
                    <a:cubicBezTo>
                      <a:pt x="8686" y="3749"/>
                      <a:pt x="9679" y="3799"/>
                      <a:pt x="10564" y="3804"/>
                    </a:cubicBezTo>
                    <a:cubicBezTo>
                      <a:pt x="14327" y="3822"/>
                      <a:pt x="16605" y="2289"/>
                      <a:pt x="14734" y="979"/>
                    </a:cubicBezTo>
                    <a:cubicBezTo>
                      <a:pt x="13797" y="323"/>
                      <a:pt x="12088" y="-9"/>
                      <a:pt x="10425" y="0"/>
                    </a:cubicBezTo>
                    <a:close/>
                    <a:moveTo>
                      <a:pt x="10633" y="4195"/>
                    </a:moveTo>
                    <a:cubicBezTo>
                      <a:pt x="1705" y="4195"/>
                      <a:pt x="1335" y="4211"/>
                      <a:pt x="486" y="5062"/>
                    </a:cubicBezTo>
                    <a:cubicBezTo>
                      <a:pt x="65" y="5485"/>
                      <a:pt x="0" y="6106"/>
                      <a:pt x="0" y="8557"/>
                    </a:cubicBezTo>
                    <a:lnTo>
                      <a:pt x="0" y="11522"/>
                    </a:lnTo>
                    <a:lnTo>
                      <a:pt x="764" y="11829"/>
                    </a:lnTo>
                    <a:cubicBezTo>
                      <a:pt x="1707" y="12207"/>
                      <a:pt x="2198" y="12222"/>
                      <a:pt x="3266" y="11885"/>
                    </a:cubicBezTo>
                    <a:lnTo>
                      <a:pt x="4100" y="11633"/>
                    </a:lnTo>
                    <a:lnTo>
                      <a:pt x="4170" y="9396"/>
                    </a:lnTo>
                    <a:cubicBezTo>
                      <a:pt x="4224" y="7984"/>
                      <a:pt x="4388" y="7167"/>
                      <a:pt x="4587" y="7187"/>
                    </a:cubicBezTo>
                    <a:cubicBezTo>
                      <a:pt x="4790" y="7207"/>
                      <a:pt x="4972" y="9676"/>
                      <a:pt x="5073" y="14122"/>
                    </a:cubicBezTo>
                    <a:lnTo>
                      <a:pt x="5212" y="21029"/>
                    </a:lnTo>
                    <a:lnTo>
                      <a:pt x="5977" y="21281"/>
                    </a:lnTo>
                    <a:cubicBezTo>
                      <a:pt x="6452" y="21435"/>
                      <a:pt x="7003" y="21505"/>
                      <a:pt x="7575" y="21505"/>
                    </a:cubicBezTo>
                    <a:cubicBezTo>
                      <a:pt x="8148" y="21505"/>
                      <a:pt x="8698" y="21435"/>
                      <a:pt x="9174" y="21281"/>
                    </a:cubicBezTo>
                    <a:cubicBezTo>
                      <a:pt x="9913" y="21041"/>
                      <a:pt x="9921" y="21001"/>
                      <a:pt x="10077" y="17785"/>
                    </a:cubicBezTo>
                    <a:cubicBezTo>
                      <a:pt x="10176" y="15753"/>
                      <a:pt x="10366" y="14570"/>
                      <a:pt x="10564" y="14570"/>
                    </a:cubicBezTo>
                    <a:cubicBezTo>
                      <a:pt x="10761" y="14570"/>
                      <a:pt x="10951" y="15753"/>
                      <a:pt x="11050" y="17785"/>
                    </a:cubicBezTo>
                    <a:cubicBezTo>
                      <a:pt x="11207" y="21001"/>
                      <a:pt x="11215" y="21041"/>
                      <a:pt x="11954" y="21281"/>
                    </a:cubicBezTo>
                    <a:cubicBezTo>
                      <a:pt x="12815" y="21561"/>
                      <a:pt x="13689" y="21591"/>
                      <a:pt x="14803" y="21365"/>
                    </a:cubicBezTo>
                    <a:lnTo>
                      <a:pt x="15637" y="21197"/>
                    </a:lnTo>
                    <a:lnTo>
                      <a:pt x="15776" y="14178"/>
                    </a:lnTo>
                    <a:cubicBezTo>
                      <a:pt x="15878" y="9626"/>
                      <a:pt x="16058" y="7159"/>
                      <a:pt x="16262" y="7159"/>
                    </a:cubicBezTo>
                    <a:cubicBezTo>
                      <a:pt x="16455" y="7159"/>
                      <a:pt x="16583" y="8047"/>
                      <a:pt x="16679" y="9424"/>
                    </a:cubicBezTo>
                    <a:cubicBezTo>
                      <a:pt x="16822" y="11470"/>
                      <a:pt x="16889" y="11694"/>
                      <a:pt x="17444" y="11857"/>
                    </a:cubicBezTo>
                    <a:cubicBezTo>
                      <a:pt x="18317" y="12113"/>
                      <a:pt x="19766" y="12068"/>
                      <a:pt x="20502" y="11773"/>
                    </a:cubicBezTo>
                    <a:cubicBezTo>
                      <a:pt x="21097" y="11534"/>
                      <a:pt x="21127" y="11348"/>
                      <a:pt x="21127" y="8473"/>
                    </a:cubicBezTo>
                    <a:cubicBezTo>
                      <a:pt x="21127" y="3970"/>
                      <a:pt x="21600" y="4195"/>
                      <a:pt x="10633" y="419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1" name="그룹" descr="그룹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40345" t="19256" r="40335" b="18911"/>
              <a:stretch>
                <a:fillRect/>
              </a:stretch>
            </p:blipFill>
            <p:spPr>
              <a:xfrm>
                <a:off x="480679" y="100055"/>
                <a:ext cx="120668" cy="305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0" h="21515" extrusionOk="0">
                    <a:moveTo>
                      <a:pt x="10425" y="0"/>
                    </a:moveTo>
                    <a:cubicBezTo>
                      <a:pt x="8761" y="10"/>
                      <a:pt x="7137" y="341"/>
                      <a:pt x="6255" y="1007"/>
                    </a:cubicBezTo>
                    <a:cubicBezTo>
                      <a:pt x="5008" y="1949"/>
                      <a:pt x="6054" y="3312"/>
                      <a:pt x="8340" y="3692"/>
                    </a:cubicBezTo>
                    <a:cubicBezTo>
                      <a:pt x="8686" y="3749"/>
                      <a:pt x="9679" y="3799"/>
                      <a:pt x="10564" y="3804"/>
                    </a:cubicBezTo>
                    <a:cubicBezTo>
                      <a:pt x="14327" y="3822"/>
                      <a:pt x="16605" y="2289"/>
                      <a:pt x="14734" y="979"/>
                    </a:cubicBezTo>
                    <a:cubicBezTo>
                      <a:pt x="13797" y="323"/>
                      <a:pt x="12088" y="-9"/>
                      <a:pt x="10425" y="0"/>
                    </a:cubicBezTo>
                    <a:close/>
                    <a:moveTo>
                      <a:pt x="10633" y="4195"/>
                    </a:moveTo>
                    <a:cubicBezTo>
                      <a:pt x="1705" y="4195"/>
                      <a:pt x="1335" y="4211"/>
                      <a:pt x="486" y="5062"/>
                    </a:cubicBezTo>
                    <a:cubicBezTo>
                      <a:pt x="65" y="5485"/>
                      <a:pt x="0" y="6106"/>
                      <a:pt x="0" y="8557"/>
                    </a:cubicBezTo>
                    <a:lnTo>
                      <a:pt x="0" y="11522"/>
                    </a:lnTo>
                    <a:lnTo>
                      <a:pt x="764" y="11829"/>
                    </a:lnTo>
                    <a:cubicBezTo>
                      <a:pt x="1707" y="12207"/>
                      <a:pt x="2198" y="12222"/>
                      <a:pt x="3266" y="11885"/>
                    </a:cubicBezTo>
                    <a:lnTo>
                      <a:pt x="4100" y="11633"/>
                    </a:lnTo>
                    <a:lnTo>
                      <a:pt x="4170" y="9396"/>
                    </a:lnTo>
                    <a:cubicBezTo>
                      <a:pt x="4224" y="7984"/>
                      <a:pt x="4388" y="7167"/>
                      <a:pt x="4587" y="7187"/>
                    </a:cubicBezTo>
                    <a:cubicBezTo>
                      <a:pt x="4790" y="7207"/>
                      <a:pt x="4972" y="9676"/>
                      <a:pt x="5073" y="14122"/>
                    </a:cubicBezTo>
                    <a:lnTo>
                      <a:pt x="5212" y="21029"/>
                    </a:lnTo>
                    <a:lnTo>
                      <a:pt x="5977" y="21281"/>
                    </a:lnTo>
                    <a:cubicBezTo>
                      <a:pt x="6452" y="21435"/>
                      <a:pt x="7003" y="21505"/>
                      <a:pt x="7575" y="21505"/>
                    </a:cubicBezTo>
                    <a:cubicBezTo>
                      <a:pt x="8148" y="21505"/>
                      <a:pt x="8698" y="21435"/>
                      <a:pt x="9174" y="21281"/>
                    </a:cubicBezTo>
                    <a:cubicBezTo>
                      <a:pt x="9913" y="21041"/>
                      <a:pt x="9921" y="21001"/>
                      <a:pt x="10077" y="17785"/>
                    </a:cubicBezTo>
                    <a:cubicBezTo>
                      <a:pt x="10176" y="15753"/>
                      <a:pt x="10366" y="14570"/>
                      <a:pt x="10564" y="14570"/>
                    </a:cubicBezTo>
                    <a:cubicBezTo>
                      <a:pt x="10761" y="14570"/>
                      <a:pt x="10951" y="15753"/>
                      <a:pt x="11050" y="17785"/>
                    </a:cubicBezTo>
                    <a:cubicBezTo>
                      <a:pt x="11207" y="21001"/>
                      <a:pt x="11215" y="21041"/>
                      <a:pt x="11954" y="21281"/>
                    </a:cubicBezTo>
                    <a:cubicBezTo>
                      <a:pt x="12815" y="21561"/>
                      <a:pt x="13689" y="21591"/>
                      <a:pt x="14803" y="21365"/>
                    </a:cubicBezTo>
                    <a:lnTo>
                      <a:pt x="15637" y="21197"/>
                    </a:lnTo>
                    <a:lnTo>
                      <a:pt x="15776" y="14178"/>
                    </a:lnTo>
                    <a:cubicBezTo>
                      <a:pt x="15878" y="9626"/>
                      <a:pt x="16058" y="7159"/>
                      <a:pt x="16262" y="7159"/>
                    </a:cubicBezTo>
                    <a:cubicBezTo>
                      <a:pt x="16455" y="7159"/>
                      <a:pt x="16583" y="8047"/>
                      <a:pt x="16679" y="9424"/>
                    </a:cubicBezTo>
                    <a:cubicBezTo>
                      <a:pt x="16822" y="11470"/>
                      <a:pt x="16889" y="11694"/>
                      <a:pt x="17444" y="11857"/>
                    </a:cubicBezTo>
                    <a:cubicBezTo>
                      <a:pt x="18317" y="12113"/>
                      <a:pt x="19766" y="12068"/>
                      <a:pt x="20502" y="11773"/>
                    </a:cubicBezTo>
                    <a:cubicBezTo>
                      <a:pt x="21097" y="11534"/>
                      <a:pt x="21127" y="11348"/>
                      <a:pt x="21127" y="8473"/>
                    </a:cubicBezTo>
                    <a:cubicBezTo>
                      <a:pt x="21127" y="3970"/>
                      <a:pt x="21600" y="4195"/>
                      <a:pt x="10633" y="419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96" name="그룹"/>
          <p:cNvGrpSpPr/>
          <p:nvPr/>
        </p:nvGrpSpPr>
        <p:grpSpPr>
          <a:xfrm>
            <a:off x="6815657" y="9885130"/>
            <a:ext cx="1662219" cy="406401"/>
            <a:chOff x="0" y="0"/>
            <a:chExt cx="1662218" cy="406400"/>
          </a:xfrm>
        </p:grpSpPr>
        <p:sp>
          <p:nvSpPr>
            <p:cNvPr id="394" name="직사각형"/>
            <p:cNvSpPr/>
            <p:nvPr/>
          </p:nvSpPr>
          <p:spPr>
            <a:xfrm>
              <a:off x="0" y="92405"/>
              <a:ext cx="192882" cy="221590"/>
            </a:xfrm>
            <a:prstGeom prst="rect">
              <a:avLst/>
            </a:prstGeom>
            <a:solidFill>
              <a:srgbClr val="0265C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95" name="2-1. 객체인식"/>
            <p:cNvSpPr/>
            <p:nvPr/>
          </p:nvSpPr>
          <p:spPr>
            <a:xfrm>
              <a:off x="212386" y="0"/>
              <a:ext cx="1449833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2000"/>
              </a:lvl1pPr>
            </a:lstStyle>
            <a:p>
              <a:r>
                <a:t>2-1. 객체인식</a:t>
              </a:r>
            </a:p>
          </p:txBody>
        </p:sp>
      </p:grpSp>
      <p:grpSp>
        <p:nvGrpSpPr>
          <p:cNvPr id="399" name="그룹"/>
          <p:cNvGrpSpPr/>
          <p:nvPr/>
        </p:nvGrpSpPr>
        <p:grpSpPr>
          <a:xfrm>
            <a:off x="6815657" y="11009172"/>
            <a:ext cx="2279948" cy="406401"/>
            <a:chOff x="0" y="0"/>
            <a:chExt cx="2279946" cy="406400"/>
          </a:xfrm>
        </p:grpSpPr>
        <p:sp>
          <p:nvSpPr>
            <p:cNvPr id="397" name="직사각형"/>
            <p:cNvSpPr/>
            <p:nvPr/>
          </p:nvSpPr>
          <p:spPr>
            <a:xfrm>
              <a:off x="0" y="92405"/>
              <a:ext cx="192882" cy="221590"/>
            </a:xfrm>
            <a:prstGeom prst="rect">
              <a:avLst/>
            </a:prstGeom>
            <a:solidFill>
              <a:srgbClr val="D6D7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98" name="2-2. 시선 방향 추적"/>
            <p:cNvSpPr/>
            <p:nvPr/>
          </p:nvSpPr>
          <p:spPr>
            <a:xfrm>
              <a:off x="212386" y="0"/>
              <a:ext cx="2067561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2000"/>
              </a:lvl1pPr>
            </a:lstStyle>
            <a:p>
              <a:r>
                <a:t>2-2. 시선 방향 추적</a:t>
              </a:r>
            </a:p>
          </p:txBody>
        </p:sp>
      </p:grpSp>
      <p:grpSp>
        <p:nvGrpSpPr>
          <p:cNvPr id="405" name="그룹"/>
          <p:cNvGrpSpPr/>
          <p:nvPr/>
        </p:nvGrpSpPr>
        <p:grpSpPr>
          <a:xfrm>
            <a:off x="818789" y="2499783"/>
            <a:ext cx="22531206" cy="558801"/>
            <a:chOff x="0" y="0"/>
            <a:chExt cx="22531205" cy="558800"/>
          </a:xfrm>
        </p:grpSpPr>
        <p:sp>
          <p:nvSpPr>
            <p:cNvPr id="400" name="WELCOME"/>
            <p:cNvSpPr/>
            <p:nvPr/>
          </p:nvSpPr>
          <p:spPr>
            <a:xfrm>
              <a:off x="0" y="0"/>
              <a:ext cx="1860805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3000">
                  <a:solidFill>
                    <a:schemeClr val="accent1"/>
                  </a:solidFill>
                  <a:latin typeface="Apple SD 산돌고딕 Neo 세미볼드체"/>
                  <a:ea typeface="Apple SD 산돌고딕 Neo 세미볼드체"/>
                  <a:cs typeface="Apple SD 산돌고딕 Neo 세미볼드체"/>
                  <a:sym typeface="Apple SD 산돌고딕 Neo 세미볼드체"/>
                </a:defRPr>
              </a:lvl1pPr>
            </a:lstStyle>
            <a:p>
              <a:r>
                <a:t>WELCOME</a:t>
              </a:r>
            </a:p>
          </p:txBody>
        </p:sp>
        <p:sp>
          <p:nvSpPr>
            <p:cNvPr id="401" name="선"/>
            <p:cNvSpPr/>
            <p:nvPr/>
          </p:nvSpPr>
          <p:spPr>
            <a:xfrm>
              <a:off x="13716891" y="279400"/>
              <a:ext cx="6918991" cy="0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02" name="INTERACTIVITY"/>
            <p:cNvSpPr/>
            <p:nvPr/>
          </p:nvSpPr>
          <p:spPr>
            <a:xfrm>
              <a:off x="10925936" y="0"/>
              <a:ext cx="2653666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3000">
                  <a:solidFill>
                    <a:schemeClr val="accent1"/>
                  </a:solidFill>
                  <a:latin typeface="Apple SD 산돌고딕 Neo 세미볼드체"/>
                  <a:ea typeface="Apple SD 산돌고딕 Neo 세미볼드체"/>
                  <a:cs typeface="Apple SD 산돌고딕 Neo 세미볼드체"/>
                  <a:sym typeface="Apple SD 산돌고딕 Neo 세미볼드체"/>
                </a:defRPr>
              </a:lvl1pPr>
            </a:lstStyle>
            <a:p>
              <a:r>
                <a:t>INTERACTIVITY</a:t>
              </a:r>
            </a:p>
          </p:txBody>
        </p:sp>
        <p:sp>
          <p:nvSpPr>
            <p:cNvPr id="403" name="선"/>
            <p:cNvSpPr/>
            <p:nvPr/>
          </p:nvSpPr>
          <p:spPr>
            <a:xfrm>
              <a:off x="2145066" y="279400"/>
              <a:ext cx="8591950" cy="0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04" name="FINISHING"/>
            <p:cNvSpPr/>
            <p:nvPr/>
          </p:nvSpPr>
          <p:spPr>
            <a:xfrm>
              <a:off x="20694023" y="0"/>
              <a:ext cx="1837183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3000">
                  <a:solidFill>
                    <a:schemeClr val="accent1"/>
                  </a:solidFill>
                  <a:latin typeface="Apple SD 산돌고딕 Neo 세미볼드체"/>
                  <a:ea typeface="Apple SD 산돌고딕 Neo 세미볼드체"/>
                  <a:cs typeface="Apple SD 산돌고딕 Neo 세미볼드체"/>
                  <a:sym typeface="Apple SD 산돌고딕 Neo 세미볼드체"/>
                </a:defRPr>
              </a:lvl1pPr>
            </a:lstStyle>
            <a:p>
              <a:r>
                <a:t>FINISHING</a:t>
              </a:r>
            </a:p>
          </p:txBody>
        </p:sp>
      </p:grpSp>
      <p:sp>
        <p:nvSpPr>
          <p:cNvPr id="406" name="Scene flow"/>
          <p:cNvSpPr/>
          <p:nvPr/>
        </p:nvSpPr>
        <p:spPr>
          <a:xfrm>
            <a:off x="741688" y="897766"/>
            <a:ext cx="195757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 flow</a:t>
            </a:r>
          </a:p>
        </p:txBody>
      </p:sp>
      <p:sp>
        <p:nvSpPr>
          <p:cNvPr id="407" name="요소기술"/>
          <p:cNvSpPr/>
          <p:nvPr/>
        </p:nvSpPr>
        <p:spPr>
          <a:xfrm>
            <a:off x="589995" y="8989135"/>
            <a:ext cx="14282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59291" indent="-259291" algn="l" defTabSz="584200">
              <a:buSzPct val="45000"/>
              <a:buBlip>
                <a:blip r:embed="rId6"/>
              </a:buBlip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요소기술</a:t>
            </a:r>
          </a:p>
        </p:txBody>
      </p:sp>
      <p:sp>
        <p:nvSpPr>
          <p:cNvPr id="408" name="선"/>
          <p:cNvSpPr/>
          <p:nvPr/>
        </p:nvSpPr>
        <p:spPr>
          <a:xfrm>
            <a:off x="3315494" y="5639499"/>
            <a:ext cx="70777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09" name="멀티 인터랙션"/>
          <p:cNvSpPr/>
          <p:nvPr/>
        </p:nvSpPr>
        <p:spPr>
          <a:xfrm>
            <a:off x="4023016" y="5153402"/>
            <a:ext cx="2308284" cy="990601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멀티 인터랙션</a:t>
            </a:r>
          </a:p>
        </p:txBody>
      </p:sp>
      <p:sp>
        <p:nvSpPr>
          <p:cNvPr id="410" name="콘텐츠 안내"/>
          <p:cNvSpPr/>
          <p:nvPr/>
        </p:nvSpPr>
        <p:spPr>
          <a:xfrm>
            <a:off x="7142350" y="5153402"/>
            <a:ext cx="2308285" cy="990601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콘텐츠 안내</a:t>
            </a:r>
          </a:p>
        </p:txBody>
      </p:sp>
      <p:sp>
        <p:nvSpPr>
          <p:cNvPr id="411" name="선"/>
          <p:cNvSpPr/>
          <p:nvPr/>
        </p:nvSpPr>
        <p:spPr>
          <a:xfrm>
            <a:off x="6321487" y="5639499"/>
            <a:ext cx="82249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12" name="선"/>
          <p:cNvSpPr/>
          <p:nvPr/>
        </p:nvSpPr>
        <p:spPr>
          <a:xfrm>
            <a:off x="9439437" y="5639499"/>
            <a:ext cx="237836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13" name="선"/>
          <p:cNvSpPr/>
          <p:nvPr/>
        </p:nvSpPr>
        <p:spPr>
          <a:xfrm flipV="1">
            <a:off x="11707060" y="4159990"/>
            <a:ext cx="1" cy="29590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14" name="선"/>
          <p:cNvSpPr/>
          <p:nvPr/>
        </p:nvSpPr>
        <p:spPr>
          <a:xfrm>
            <a:off x="11694360" y="4167271"/>
            <a:ext cx="117309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15" name="선"/>
          <p:cNvSpPr/>
          <p:nvPr/>
        </p:nvSpPr>
        <p:spPr>
          <a:xfrm>
            <a:off x="11694360" y="7120137"/>
            <a:ext cx="497847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16" name="선"/>
          <p:cNvSpPr/>
          <p:nvPr/>
        </p:nvSpPr>
        <p:spPr>
          <a:xfrm flipV="1">
            <a:off x="20343702" y="4163657"/>
            <a:ext cx="1" cy="295168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17" name="선"/>
          <p:cNvSpPr/>
          <p:nvPr/>
        </p:nvSpPr>
        <p:spPr>
          <a:xfrm>
            <a:off x="19026818" y="4167271"/>
            <a:ext cx="132724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18" name="선"/>
          <p:cNvSpPr/>
          <p:nvPr/>
        </p:nvSpPr>
        <p:spPr>
          <a:xfrm>
            <a:off x="16856509" y="7120137"/>
            <a:ext cx="349755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19" name="선"/>
          <p:cNvSpPr/>
          <p:nvPr/>
        </p:nvSpPr>
        <p:spPr>
          <a:xfrm>
            <a:off x="20355247" y="5639499"/>
            <a:ext cx="82249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20" name="초기화"/>
          <p:cNvSpPr/>
          <p:nvPr/>
        </p:nvSpPr>
        <p:spPr>
          <a:xfrm>
            <a:off x="21190442" y="5153402"/>
            <a:ext cx="2308285" cy="990601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초기화</a:t>
            </a:r>
          </a:p>
        </p:txBody>
      </p:sp>
      <p:sp>
        <p:nvSpPr>
          <p:cNvPr id="421" name="선"/>
          <p:cNvSpPr/>
          <p:nvPr/>
        </p:nvSpPr>
        <p:spPr>
          <a:xfrm flipV="1">
            <a:off x="3612014" y="5648702"/>
            <a:ext cx="1" cy="1114739"/>
          </a:xfrm>
          <a:prstGeom prst="line">
            <a:avLst/>
          </a:prstGeom>
          <a:ln w="889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22" name="선"/>
          <p:cNvSpPr/>
          <p:nvPr/>
        </p:nvSpPr>
        <p:spPr>
          <a:xfrm flipV="1">
            <a:off x="6732736" y="5648702"/>
            <a:ext cx="1" cy="1192658"/>
          </a:xfrm>
          <a:prstGeom prst="line">
            <a:avLst/>
          </a:prstGeom>
          <a:ln w="889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23" name="선"/>
          <p:cNvSpPr/>
          <p:nvPr/>
        </p:nvSpPr>
        <p:spPr>
          <a:xfrm flipV="1">
            <a:off x="9848013" y="5648701"/>
            <a:ext cx="1" cy="1016002"/>
          </a:xfrm>
          <a:prstGeom prst="line">
            <a:avLst/>
          </a:prstGeom>
          <a:ln w="889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24" name="직사각형"/>
          <p:cNvSpPr/>
          <p:nvPr/>
        </p:nvSpPr>
        <p:spPr>
          <a:xfrm>
            <a:off x="9032464" y="6735050"/>
            <a:ext cx="187735" cy="215676"/>
          </a:xfrm>
          <a:prstGeom prst="rect">
            <a:avLst/>
          </a:prstGeom>
          <a:solidFill>
            <a:srgbClr val="26AD8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25" name="2-1. 객체인식"/>
          <p:cNvSpPr/>
          <p:nvPr/>
        </p:nvSpPr>
        <p:spPr>
          <a:xfrm>
            <a:off x="3689044" y="6663651"/>
            <a:ext cx="1488513" cy="358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1800"/>
            </a:lvl1pPr>
          </a:lstStyle>
          <a:p>
            <a:r>
              <a:t>2-1. 객체인식</a:t>
            </a:r>
          </a:p>
        </p:txBody>
      </p:sp>
      <p:sp>
        <p:nvSpPr>
          <p:cNvPr id="426" name="2-1. 객체인식"/>
          <p:cNvSpPr/>
          <p:nvPr/>
        </p:nvSpPr>
        <p:spPr>
          <a:xfrm>
            <a:off x="6834123" y="6663651"/>
            <a:ext cx="1808688" cy="358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1800"/>
            </a:lvl1pPr>
          </a:lstStyle>
          <a:p>
            <a:r>
              <a:t>2-1. 객체인식</a:t>
            </a:r>
          </a:p>
        </p:txBody>
      </p:sp>
      <p:sp>
        <p:nvSpPr>
          <p:cNvPr id="427" name="1-1. 버튼 포커싱/선택"/>
          <p:cNvSpPr/>
          <p:nvPr/>
        </p:nvSpPr>
        <p:spPr>
          <a:xfrm>
            <a:off x="9227056" y="6663651"/>
            <a:ext cx="2332570" cy="358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1800"/>
            </a:lvl1pPr>
          </a:lstStyle>
          <a:p>
            <a:r>
              <a:t>1-1. 버튼 포커싱/선택</a:t>
            </a:r>
          </a:p>
        </p:txBody>
      </p:sp>
      <p:sp>
        <p:nvSpPr>
          <p:cNvPr id="428" name="2-1. 객체인식"/>
          <p:cNvSpPr/>
          <p:nvPr/>
        </p:nvSpPr>
        <p:spPr>
          <a:xfrm>
            <a:off x="9228381" y="7030363"/>
            <a:ext cx="1538190" cy="358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1800"/>
            </a:lvl1pPr>
          </a:lstStyle>
          <a:p>
            <a:r>
              <a:t>2-1. 객체인식</a:t>
            </a:r>
          </a:p>
        </p:txBody>
      </p:sp>
      <p:sp>
        <p:nvSpPr>
          <p:cNvPr id="429" name="선"/>
          <p:cNvSpPr/>
          <p:nvPr/>
        </p:nvSpPr>
        <p:spPr>
          <a:xfrm flipV="1">
            <a:off x="20784441" y="5648702"/>
            <a:ext cx="1" cy="1172625"/>
          </a:xfrm>
          <a:prstGeom prst="line">
            <a:avLst/>
          </a:prstGeom>
          <a:ln w="889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30" name="직사각형"/>
          <p:cNvSpPr/>
          <p:nvPr/>
        </p:nvSpPr>
        <p:spPr>
          <a:xfrm>
            <a:off x="20708449" y="6719433"/>
            <a:ext cx="177385" cy="203786"/>
          </a:xfrm>
          <a:prstGeom prst="rect">
            <a:avLst/>
          </a:prstGeom>
          <a:solidFill>
            <a:srgbClr val="FF422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31" name="1-3. 이용종료"/>
          <p:cNvSpPr/>
          <p:nvPr/>
        </p:nvSpPr>
        <p:spPr>
          <a:xfrm>
            <a:off x="20890941" y="6663651"/>
            <a:ext cx="1579525" cy="338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1800"/>
            </a:lvl1pPr>
          </a:lstStyle>
          <a:p>
            <a:r>
              <a:t>1-3. 이용종료</a:t>
            </a:r>
          </a:p>
        </p:txBody>
      </p:sp>
      <p:sp>
        <p:nvSpPr>
          <p:cNvPr id="432" name="직사각형"/>
          <p:cNvSpPr/>
          <p:nvPr/>
        </p:nvSpPr>
        <p:spPr>
          <a:xfrm>
            <a:off x="3518148" y="6735050"/>
            <a:ext cx="187735" cy="215676"/>
          </a:xfrm>
          <a:prstGeom prst="rect">
            <a:avLst/>
          </a:prstGeom>
          <a:solidFill>
            <a:srgbClr val="0265C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33" name="직사각형"/>
          <p:cNvSpPr/>
          <p:nvPr/>
        </p:nvSpPr>
        <p:spPr>
          <a:xfrm>
            <a:off x="6638867" y="6739004"/>
            <a:ext cx="187736" cy="215677"/>
          </a:xfrm>
          <a:prstGeom prst="rect">
            <a:avLst/>
          </a:prstGeom>
          <a:solidFill>
            <a:srgbClr val="0265C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34" name="직사각형"/>
          <p:cNvSpPr/>
          <p:nvPr/>
        </p:nvSpPr>
        <p:spPr>
          <a:xfrm>
            <a:off x="9033125" y="7093356"/>
            <a:ext cx="187735" cy="215677"/>
          </a:xfrm>
          <a:prstGeom prst="rect">
            <a:avLst/>
          </a:prstGeom>
          <a:solidFill>
            <a:srgbClr val="0265C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35" name="광고 (세로형)"/>
          <p:cNvSpPr/>
          <p:nvPr/>
        </p:nvSpPr>
        <p:spPr>
          <a:xfrm>
            <a:off x="812993" y="4450181"/>
            <a:ext cx="2308285" cy="990601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광고 (세로형)</a:t>
            </a:r>
          </a:p>
        </p:txBody>
      </p:sp>
      <p:sp>
        <p:nvSpPr>
          <p:cNvPr id="436" name="Object viewer"/>
          <p:cNvSpPr/>
          <p:nvPr/>
        </p:nvSpPr>
        <p:spPr>
          <a:xfrm>
            <a:off x="16701290" y="6627545"/>
            <a:ext cx="2308284" cy="985185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Object viewer</a:t>
            </a:r>
          </a:p>
        </p:txBody>
      </p:sp>
      <p:sp>
        <p:nvSpPr>
          <p:cNvPr id="437" name="도형"/>
          <p:cNvSpPr/>
          <p:nvPr/>
        </p:nvSpPr>
        <p:spPr>
          <a:xfrm>
            <a:off x="11467609" y="5412289"/>
            <a:ext cx="454421" cy="454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DCDEE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endParaRPr/>
          </a:p>
        </p:txBody>
      </p:sp>
      <p:sp>
        <p:nvSpPr>
          <p:cNvPr id="438" name="선"/>
          <p:cNvSpPr/>
          <p:nvPr/>
        </p:nvSpPr>
        <p:spPr>
          <a:xfrm flipV="1">
            <a:off x="17864430" y="4666820"/>
            <a:ext cx="1" cy="263114"/>
          </a:xfrm>
          <a:prstGeom prst="line">
            <a:avLst/>
          </a:prstGeom>
          <a:ln w="889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39" name="선"/>
          <p:cNvSpPr/>
          <p:nvPr/>
        </p:nvSpPr>
        <p:spPr>
          <a:xfrm flipV="1">
            <a:off x="17864430" y="6367471"/>
            <a:ext cx="1" cy="263114"/>
          </a:xfrm>
          <a:prstGeom prst="line">
            <a:avLst/>
          </a:prstGeom>
          <a:ln w="889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40" name="직사각형"/>
          <p:cNvSpPr/>
          <p:nvPr/>
        </p:nvSpPr>
        <p:spPr>
          <a:xfrm>
            <a:off x="16904327" y="5043010"/>
            <a:ext cx="177386" cy="203786"/>
          </a:xfrm>
          <a:prstGeom prst="rect">
            <a:avLst/>
          </a:prstGeom>
          <a:solidFill>
            <a:srgbClr val="26AD8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41" name="1-1. 버튼 포커싱/선택"/>
          <p:cNvSpPr/>
          <p:nvPr/>
        </p:nvSpPr>
        <p:spPr>
          <a:xfrm>
            <a:off x="17085567" y="4987229"/>
            <a:ext cx="2202122" cy="338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1800"/>
            </a:lvl1pPr>
          </a:lstStyle>
          <a:p>
            <a:r>
              <a:t>1-1. 버튼 포커싱/선택</a:t>
            </a:r>
          </a:p>
        </p:txBody>
      </p:sp>
      <p:sp>
        <p:nvSpPr>
          <p:cNvPr id="442" name="직사각형"/>
          <p:cNvSpPr/>
          <p:nvPr/>
        </p:nvSpPr>
        <p:spPr>
          <a:xfrm>
            <a:off x="16904327" y="5381564"/>
            <a:ext cx="177386" cy="20378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43" name="1-2. 콘텐츠 탐색"/>
          <p:cNvSpPr/>
          <p:nvPr/>
        </p:nvSpPr>
        <p:spPr>
          <a:xfrm>
            <a:off x="17086820" y="5333724"/>
            <a:ext cx="2063426" cy="338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1800"/>
            </a:lvl1pPr>
          </a:lstStyle>
          <a:p>
            <a:r>
              <a:t>1-2. 콘텐츠 탐색</a:t>
            </a:r>
          </a:p>
        </p:txBody>
      </p:sp>
      <p:sp>
        <p:nvSpPr>
          <p:cNvPr id="444" name="2-1. 객체인식"/>
          <p:cNvSpPr/>
          <p:nvPr/>
        </p:nvSpPr>
        <p:spPr>
          <a:xfrm>
            <a:off x="17086820" y="5676170"/>
            <a:ext cx="1579525" cy="338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1800"/>
            </a:lvl1pPr>
          </a:lstStyle>
          <a:p>
            <a:r>
              <a:t>2-1. 객체인식</a:t>
            </a:r>
          </a:p>
        </p:txBody>
      </p:sp>
      <p:sp>
        <p:nvSpPr>
          <p:cNvPr id="445" name="직사각형"/>
          <p:cNvSpPr/>
          <p:nvPr/>
        </p:nvSpPr>
        <p:spPr>
          <a:xfrm>
            <a:off x="16904329" y="5731952"/>
            <a:ext cx="177385" cy="203785"/>
          </a:xfrm>
          <a:prstGeom prst="rect">
            <a:avLst/>
          </a:prstGeom>
          <a:solidFill>
            <a:srgbClr val="0265C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46" name="직사각형"/>
          <p:cNvSpPr/>
          <p:nvPr/>
        </p:nvSpPr>
        <p:spPr>
          <a:xfrm>
            <a:off x="16904327" y="6048938"/>
            <a:ext cx="187736" cy="215677"/>
          </a:xfrm>
          <a:prstGeom prst="rect">
            <a:avLst/>
          </a:prstGeom>
          <a:solidFill>
            <a:srgbClr val="D6D7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47" name="2-2. 시선 방향 추적"/>
          <p:cNvSpPr/>
          <p:nvPr/>
        </p:nvSpPr>
        <p:spPr>
          <a:xfrm>
            <a:off x="17099915" y="5977540"/>
            <a:ext cx="2048442" cy="358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1800"/>
            </a:lvl1pPr>
          </a:lstStyle>
          <a:p>
            <a:r>
              <a:t>2-2. 시선 방향 추적</a:t>
            </a:r>
          </a:p>
        </p:txBody>
      </p:sp>
      <p:sp>
        <p:nvSpPr>
          <p:cNvPr id="448" name="선"/>
          <p:cNvSpPr/>
          <p:nvPr/>
        </p:nvSpPr>
        <p:spPr>
          <a:xfrm>
            <a:off x="15226869" y="4167271"/>
            <a:ext cx="14450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49" name="코디네이션"/>
          <p:cNvSpPr/>
          <p:nvPr/>
        </p:nvSpPr>
        <p:spPr>
          <a:xfrm>
            <a:off x="16701290" y="3674679"/>
            <a:ext cx="2308284" cy="985185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코디네이션</a:t>
            </a:r>
          </a:p>
        </p:txBody>
      </p:sp>
      <p:sp>
        <p:nvSpPr>
          <p:cNvPr id="450" name="직사각형"/>
          <p:cNvSpPr/>
          <p:nvPr/>
        </p:nvSpPr>
        <p:spPr>
          <a:xfrm>
            <a:off x="13226017" y="5067265"/>
            <a:ext cx="187736" cy="215677"/>
          </a:xfrm>
          <a:prstGeom prst="rect">
            <a:avLst/>
          </a:prstGeom>
          <a:solidFill>
            <a:srgbClr val="26AD8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51" name="1-1. 버튼 포커싱/선택"/>
          <p:cNvSpPr/>
          <p:nvPr/>
        </p:nvSpPr>
        <p:spPr>
          <a:xfrm>
            <a:off x="13420610" y="4995867"/>
            <a:ext cx="2332569" cy="358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1800"/>
            </a:lvl1pPr>
          </a:lstStyle>
          <a:p>
            <a:r>
              <a:t>1-1. 버튼 포커싱/선택</a:t>
            </a:r>
          </a:p>
        </p:txBody>
      </p:sp>
      <p:sp>
        <p:nvSpPr>
          <p:cNvPr id="452" name="2-1. 객체인식"/>
          <p:cNvSpPr/>
          <p:nvPr/>
        </p:nvSpPr>
        <p:spPr>
          <a:xfrm>
            <a:off x="13421934" y="5337179"/>
            <a:ext cx="1538189" cy="358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sz="1800"/>
            </a:lvl1pPr>
          </a:lstStyle>
          <a:p>
            <a:r>
              <a:t>2-1. 객체인식</a:t>
            </a:r>
          </a:p>
        </p:txBody>
      </p:sp>
      <p:sp>
        <p:nvSpPr>
          <p:cNvPr id="453" name="직사각형"/>
          <p:cNvSpPr/>
          <p:nvPr/>
        </p:nvSpPr>
        <p:spPr>
          <a:xfrm>
            <a:off x="13226677" y="5387472"/>
            <a:ext cx="187736" cy="215677"/>
          </a:xfrm>
          <a:prstGeom prst="rect">
            <a:avLst/>
          </a:prstGeom>
          <a:solidFill>
            <a:srgbClr val="0265C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54" name="코디네이션…"/>
          <p:cNvSpPr/>
          <p:nvPr/>
        </p:nvSpPr>
        <p:spPr>
          <a:xfrm>
            <a:off x="12890396" y="3674679"/>
            <a:ext cx="2308285" cy="985185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코디네이션</a:t>
            </a:r>
          </a:p>
          <a:p>
            <a:pPr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(성별 선택)</a:t>
            </a:r>
          </a:p>
        </p:txBody>
      </p:sp>
      <p:sp>
        <p:nvSpPr>
          <p:cNvPr id="455" name="선"/>
          <p:cNvSpPr/>
          <p:nvPr/>
        </p:nvSpPr>
        <p:spPr>
          <a:xfrm flipV="1">
            <a:off x="14054430" y="4666820"/>
            <a:ext cx="1" cy="263114"/>
          </a:xfrm>
          <a:prstGeom prst="line">
            <a:avLst/>
          </a:prstGeom>
          <a:ln w="889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grpSp>
        <p:nvGrpSpPr>
          <p:cNvPr id="458" name="그룹"/>
          <p:cNvGrpSpPr/>
          <p:nvPr/>
        </p:nvGrpSpPr>
        <p:grpSpPr>
          <a:xfrm>
            <a:off x="20700468" y="7034658"/>
            <a:ext cx="1720746" cy="358474"/>
            <a:chOff x="0" y="0"/>
            <a:chExt cx="1720745" cy="358472"/>
          </a:xfrm>
        </p:grpSpPr>
        <p:sp>
          <p:nvSpPr>
            <p:cNvPr id="456" name="2-1. 객체인식"/>
            <p:cNvSpPr/>
            <p:nvPr/>
          </p:nvSpPr>
          <p:spPr>
            <a:xfrm>
              <a:off x="182556" y="0"/>
              <a:ext cx="1538190" cy="3584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1800"/>
              </a:lvl1pPr>
            </a:lstStyle>
            <a:p>
              <a:r>
                <a:t>2-1. 객체인식</a:t>
              </a:r>
            </a:p>
          </p:txBody>
        </p:sp>
        <p:sp>
          <p:nvSpPr>
            <p:cNvPr id="457" name="직사각형"/>
            <p:cNvSpPr/>
            <p:nvPr/>
          </p:nvSpPr>
          <p:spPr>
            <a:xfrm>
              <a:off x="0" y="50293"/>
              <a:ext cx="187735" cy="215676"/>
            </a:xfrm>
            <a:prstGeom prst="rect">
              <a:avLst/>
            </a:prstGeom>
            <a:solidFill>
              <a:srgbClr val="0265C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sp>
        <p:nvSpPr>
          <p:cNvPr id="459" name="광고 (가로형)"/>
          <p:cNvSpPr/>
          <p:nvPr/>
        </p:nvSpPr>
        <p:spPr>
          <a:xfrm>
            <a:off x="812993" y="5762428"/>
            <a:ext cx="2308285" cy="990601"/>
          </a:xfrm>
          <a:prstGeom prst="rect">
            <a:avLst/>
          </a:prstGeom>
          <a:solidFill>
            <a:srgbClr val="DCDEE0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광고 (가로형)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t="6758" r="22505" b="14939"/>
          <a:stretch/>
        </p:blipFill>
        <p:spPr>
          <a:xfrm>
            <a:off x="3636128" y="1271239"/>
            <a:ext cx="16146135" cy="12153005"/>
          </a:xfrm>
          <a:prstGeom prst="rect">
            <a:avLst/>
          </a:prstGeom>
        </p:spPr>
      </p:pic>
      <p:sp>
        <p:nvSpPr>
          <p:cNvPr id="463" name="Scene flowchart"/>
          <p:cNvSpPr/>
          <p:nvPr/>
        </p:nvSpPr>
        <p:spPr>
          <a:xfrm>
            <a:off x="741688" y="897766"/>
            <a:ext cx="283235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 flowchart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Contents_Welcome"/>
          <p:cNvSpPr/>
          <p:nvPr/>
        </p:nvSpPr>
        <p:spPr>
          <a:xfrm>
            <a:off x="741688" y="897766"/>
            <a:ext cx="334060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Contents_Welcome</a:t>
            </a:r>
          </a:p>
        </p:txBody>
      </p:sp>
      <p:sp>
        <p:nvSpPr>
          <p:cNvPr id="472" name="광고"/>
          <p:cNvSpPr/>
          <p:nvPr/>
        </p:nvSpPr>
        <p:spPr>
          <a:xfrm>
            <a:off x="2181508" y="2715706"/>
            <a:ext cx="4602855" cy="1182494"/>
          </a:xfrm>
          <a:prstGeom prst="roundRect">
            <a:avLst>
              <a:gd name="adj" fmla="val 50000"/>
            </a:avLst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5833" tIns="105833" rIns="105833" bIns="105833" anchor="ctr"/>
          <a:lstStyle>
            <a:lvl1pPr defTabSz="2140185">
              <a:lnSpc>
                <a:spcPct val="120000"/>
              </a:lnSpc>
              <a:defRPr sz="2200">
                <a:solidFill>
                  <a:srgbClr val="FFFFFF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광고</a:t>
            </a:r>
          </a:p>
        </p:txBody>
      </p:sp>
      <p:sp>
        <p:nvSpPr>
          <p:cNvPr id="473" name="멀티 인터랙션"/>
          <p:cNvSpPr/>
          <p:nvPr/>
        </p:nvSpPr>
        <p:spPr>
          <a:xfrm>
            <a:off x="2200558" y="6343836"/>
            <a:ext cx="4602855" cy="1182494"/>
          </a:xfrm>
          <a:prstGeom prst="roundRect">
            <a:avLst>
              <a:gd name="adj" fmla="val 50000"/>
            </a:avLst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5833" tIns="105833" rIns="105833" bIns="105833" anchor="ctr"/>
          <a:lstStyle>
            <a:lvl1pPr defTabSz="2140185">
              <a:lnSpc>
                <a:spcPct val="120000"/>
              </a:lnSpc>
              <a:defRPr sz="2200">
                <a:solidFill>
                  <a:srgbClr val="FFFFFF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멀티 인터랙션</a:t>
            </a:r>
          </a:p>
        </p:txBody>
      </p:sp>
      <p:sp>
        <p:nvSpPr>
          <p:cNvPr id="474" name="모서리가 둥근 직사각형"/>
          <p:cNvSpPr/>
          <p:nvPr/>
        </p:nvSpPr>
        <p:spPr>
          <a:xfrm>
            <a:off x="7371169" y="6343836"/>
            <a:ext cx="14631052" cy="2802366"/>
          </a:xfrm>
          <a:prstGeom prst="roundRect">
            <a:avLst>
              <a:gd name="adj" fmla="val 4557"/>
            </a:avLst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5" name="사용자가 사이니지 앞에 접근하거나 머무를때 콘텐츠가 반응하여 참여 유도…"/>
          <p:cNvSpPr/>
          <p:nvPr/>
        </p:nvSpPr>
        <p:spPr>
          <a:xfrm>
            <a:off x="7509380" y="6447228"/>
            <a:ext cx="14354632" cy="259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 anchorCtr="0">
            <a:spAutoFit/>
          </a:bodyPr>
          <a:lstStyle/>
          <a:p>
            <a:pPr marL="488461" indent="-488461" algn="l">
              <a:lnSpc>
                <a:spcPct val="150000"/>
              </a:lnSpc>
              <a:buSzPct val="75000"/>
              <a:buChar char="•"/>
              <a:defRPr sz="3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사용자가 사이니지 앞에 접근하거나 머무를때 콘텐츠가 반응하여 참여 유도</a:t>
            </a:r>
          </a:p>
          <a:p>
            <a:pPr marL="488461" indent="-488461" algn="l">
              <a:lnSpc>
                <a:spcPct val="150000"/>
              </a:lnSpc>
              <a:buSzPct val="75000"/>
              <a:buChar char="•"/>
              <a:defRPr sz="3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볼록한 면과 양쪽 screen을 활용하여 다중 사용자에 대응하는 콘텐츠</a:t>
            </a:r>
          </a:p>
          <a:p>
            <a:pPr marL="488461" indent="-488461" algn="l">
              <a:lnSpc>
                <a:spcPct val="150000"/>
              </a:lnSpc>
              <a:buSzPct val="75000"/>
              <a:buChar char="•"/>
              <a:defRPr sz="3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인터랙션 하지 않는 주변의 불특정 다수의 사람에게도 지속적인 흥미 유발</a:t>
            </a:r>
          </a:p>
        </p:txBody>
      </p:sp>
      <p:sp>
        <p:nvSpPr>
          <p:cNvPr id="476" name="모서리가 둥근 직사각형"/>
          <p:cNvSpPr/>
          <p:nvPr/>
        </p:nvSpPr>
        <p:spPr>
          <a:xfrm>
            <a:off x="7371169" y="2715706"/>
            <a:ext cx="14631052" cy="2802365"/>
          </a:xfrm>
          <a:prstGeom prst="roundRect">
            <a:avLst>
              <a:gd name="adj" fmla="val 4557"/>
            </a:avLst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7" name="TFD 속성을 활용한 임팩트 있는 콘텐츠로 흥미 유발…"/>
          <p:cNvSpPr/>
          <p:nvPr/>
        </p:nvSpPr>
        <p:spPr>
          <a:xfrm>
            <a:off x="7509380" y="2819098"/>
            <a:ext cx="14354632" cy="259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 anchorCtr="0">
            <a:spAutoFit/>
          </a:bodyPr>
          <a:lstStyle/>
          <a:p>
            <a:pPr marL="488461" indent="-488461" algn="l">
              <a:lnSpc>
                <a:spcPct val="150000"/>
              </a:lnSpc>
              <a:buSzPct val="75000"/>
              <a:buChar char="•"/>
              <a:defRPr sz="3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TFD 속성을 활용한 임팩트 있는 콘텐츠로 흥미 유발</a:t>
            </a:r>
          </a:p>
          <a:p>
            <a:pPr marL="488461" indent="-488461" algn="l">
              <a:lnSpc>
                <a:spcPct val="150000"/>
              </a:lnSpc>
              <a:buSzPct val="75000"/>
              <a:buChar char="•"/>
              <a:defRPr sz="3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인터랙션은 없는 투명함과 볼록을 활용하는 광고 영상 제공</a:t>
            </a:r>
          </a:p>
          <a:p>
            <a:pPr marL="488461" indent="-488461" algn="l">
              <a:lnSpc>
                <a:spcPct val="150000"/>
              </a:lnSpc>
              <a:buSzPct val="75000"/>
              <a:buChar char="•"/>
              <a:defRPr sz="3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사용자와 직접적인 인터랙션이 없는 대기 상태일때 제공하는 콘텐츠</a:t>
            </a:r>
          </a:p>
        </p:txBody>
      </p:sp>
      <p:sp>
        <p:nvSpPr>
          <p:cNvPr id="478" name="콘텐츠 안내"/>
          <p:cNvSpPr/>
          <p:nvPr/>
        </p:nvSpPr>
        <p:spPr>
          <a:xfrm>
            <a:off x="2181508" y="9971966"/>
            <a:ext cx="4602855" cy="1182494"/>
          </a:xfrm>
          <a:prstGeom prst="roundRect">
            <a:avLst>
              <a:gd name="adj" fmla="val 50000"/>
            </a:avLst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5833" tIns="105833" rIns="105833" bIns="105833" anchor="ctr"/>
          <a:lstStyle>
            <a:lvl1pPr defTabSz="2140185">
              <a:lnSpc>
                <a:spcPct val="120000"/>
              </a:lnSpc>
              <a:defRPr sz="2200">
                <a:solidFill>
                  <a:srgbClr val="FFFFFF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콘텐츠 안내</a:t>
            </a:r>
          </a:p>
        </p:txBody>
      </p:sp>
      <p:sp>
        <p:nvSpPr>
          <p:cNvPr id="479" name="모서리가 둥근 직사각형"/>
          <p:cNvSpPr/>
          <p:nvPr/>
        </p:nvSpPr>
        <p:spPr>
          <a:xfrm>
            <a:off x="7371169" y="9971966"/>
            <a:ext cx="14631052" cy="1983215"/>
          </a:xfrm>
          <a:prstGeom prst="roundRect">
            <a:avLst>
              <a:gd name="adj" fmla="val 6440"/>
            </a:avLst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0" name="모델이 사용자와 대화하는 방식으로 TFD의 콘텐츠를 소개…"/>
          <p:cNvSpPr/>
          <p:nvPr/>
        </p:nvSpPr>
        <p:spPr>
          <a:xfrm>
            <a:off x="7509380" y="10081281"/>
            <a:ext cx="14354632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 anchorCtr="0">
            <a:spAutoFit/>
          </a:bodyPr>
          <a:lstStyle/>
          <a:p>
            <a:pPr marL="488461" indent="-488461" algn="l">
              <a:lnSpc>
                <a:spcPct val="150000"/>
              </a:lnSpc>
              <a:buSzPct val="75000"/>
              <a:buChar char="•"/>
              <a:defRPr sz="3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모델이 사용자와 대화하는 방식으로 TFD의 콘텐츠를 소개</a:t>
            </a:r>
          </a:p>
          <a:p>
            <a:pPr marL="488461" indent="-488461" algn="l">
              <a:lnSpc>
                <a:spcPct val="150000"/>
              </a:lnSpc>
              <a:buSzPct val="75000"/>
              <a:buChar char="•"/>
              <a:defRPr sz="3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메인 콘텐츠인 코디네이션과 오브젝트 뷰어를 선택할 수 있는 메뉴 역할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object"/>
          <p:cNvSpPr/>
          <p:nvPr/>
        </p:nvSpPr>
        <p:spPr>
          <a:xfrm>
            <a:off x="7182201" y="9879559"/>
            <a:ext cx="905387" cy="893743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>
                <a:hueOff val="273562"/>
                <a:satOff val="2937"/>
                <a:lumOff val="-22233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r>
              <a:t>object</a:t>
            </a:r>
          </a:p>
        </p:txBody>
      </p:sp>
      <p:pic>
        <p:nvPicPr>
          <p:cNvPr id="483" name="model.jpg" descr="model.jpg"/>
          <p:cNvPicPr>
            <a:picLocks noChangeAspect="1"/>
          </p:cNvPicPr>
          <p:nvPr/>
        </p:nvPicPr>
        <p:blipFill>
          <a:blip r:embed="rId2">
            <a:extLst/>
          </a:blip>
          <a:srcRect l="2332" t="5471" r="2332" b="5471"/>
          <a:stretch>
            <a:fillRect/>
          </a:stretch>
        </p:blipFill>
        <p:spPr>
          <a:xfrm>
            <a:off x="1363219" y="3237148"/>
            <a:ext cx="11772019" cy="7954601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화살표"/>
          <p:cNvSpPr/>
          <p:nvPr/>
        </p:nvSpPr>
        <p:spPr>
          <a:xfrm rot="5400000" flipH="1">
            <a:off x="1539438" y="7847519"/>
            <a:ext cx="1538229" cy="1055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46" y="5968"/>
                </a:moveTo>
                <a:lnTo>
                  <a:pt x="10846" y="0"/>
                </a:lnTo>
                <a:lnTo>
                  <a:pt x="21600" y="10800"/>
                </a:lnTo>
                <a:lnTo>
                  <a:pt x="10846" y="21600"/>
                </a:lnTo>
                <a:lnTo>
                  <a:pt x="10846" y="15632"/>
                </a:lnTo>
                <a:lnTo>
                  <a:pt x="0" y="15632"/>
                </a:lnTo>
                <a:lnTo>
                  <a:pt x="0" y="5968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313131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485" name="Welcome"/>
          <p:cNvSpPr/>
          <p:nvPr/>
        </p:nvSpPr>
        <p:spPr>
          <a:xfrm>
            <a:off x="1355189" y="1756974"/>
            <a:ext cx="162388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59291" indent="-259291" algn="l" defTabSz="584200">
              <a:buSzPct val="45000"/>
              <a:buBlip>
                <a:blip r:embed="rId3"/>
              </a:buBlip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Welcome</a:t>
            </a:r>
          </a:p>
        </p:txBody>
      </p:sp>
      <p:sp>
        <p:nvSpPr>
          <p:cNvPr id="486" name="Scene Detail"/>
          <p:cNvSpPr/>
          <p:nvPr/>
        </p:nvSpPr>
        <p:spPr>
          <a:xfrm>
            <a:off x="741688" y="897766"/>
            <a:ext cx="22101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 Detail</a:t>
            </a:r>
          </a:p>
        </p:txBody>
      </p:sp>
      <p:sp>
        <p:nvSpPr>
          <p:cNvPr id="487" name="Scene #. 광고 (세로형)"/>
          <p:cNvSpPr/>
          <p:nvPr/>
        </p:nvSpPr>
        <p:spPr>
          <a:xfrm>
            <a:off x="1394855" y="2294088"/>
            <a:ext cx="847785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25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 #. 광고 (세로형)</a:t>
            </a:r>
          </a:p>
        </p:txBody>
      </p:sp>
      <p:sp>
        <p:nvSpPr>
          <p:cNvPr id="488" name="&lt;TFD, LCD&gt;…"/>
          <p:cNvSpPr/>
          <p:nvPr/>
        </p:nvSpPr>
        <p:spPr>
          <a:xfrm>
            <a:off x="1372420" y="11237071"/>
            <a:ext cx="7949312" cy="184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&lt;TFD, </a:t>
            </a:r>
            <a:r>
              <a:rPr>
                <a:solidFill>
                  <a:srgbClr val="3DA8A9"/>
                </a:solidFill>
              </a:rPr>
              <a:t>LCD</a:t>
            </a:r>
            <a:r>
              <a:t>&gt;</a:t>
            </a:r>
          </a:p>
          <a:p>
            <a:pPr marL="228600" indent="-228600" algn="l">
              <a:lnSpc>
                <a:spcPct val="150000"/>
              </a:lnSpc>
              <a:buSzPct val="100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객체 중에 투명 했을 때 아름다운 객체 </a:t>
            </a:r>
            <a:r>
              <a:rPr b="1"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t>해파리</a:t>
            </a:r>
            <a:r>
              <a:rPr b="1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t>비눗방울</a:t>
            </a:r>
            <a:r>
              <a:rPr b="1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t>홀씨 등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marL="228600" indent="-228600" algn="l">
              <a:lnSpc>
                <a:spcPct val="150000"/>
              </a:lnSpc>
              <a:buSzPct val="100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rPr b="1">
                <a:latin typeface="Calibri"/>
                <a:ea typeface="Calibri"/>
                <a:cs typeface="Calibri"/>
                <a:sym typeface="Calibri"/>
              </a:rPr>
              <a:t>투명한 공간을 활용 할 수 있는 움직임</a:t>
            </a:r>
          </a:p>
          <a:p>
            <a:pPr marL="228600" indent="-228600" algn="l">
              <a:lnSpc>
                <a:spcPct val="150000"/>
              </a:lnSpc>
              <a:buSzPct val="100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형태적으로 같은 객체가 등장하기에 움직임은 모니터의 세로방향 움직임 활용</a:t>
            </a:r>
          </a:p>
        </p:txBody>
      </p:sp>
      <p:grpSp>
        <p:nvGrpSpPr>
          <p:cNvPr id="491" name="그룹"/>
          <p:cNvGrpSpPr/>
          <p:nvPr/>
        </p:nvGrpSpPr>
        <p:grpSpPr>
          <a:xfrm>
            <a:off x="14376234" y="926173"/>
            <a:ext cx="8830597" cy="1492407"/>
            <a:chOff x="0" y="0"/>
            <a:chExt cx="8830596" cy="1492406"/>
          </a:xfrm>
        </p:grpSpPr>
        <p:sp>
          <p:nvSpPr>
            <p:cNvPr id="489" name="모서리가 둥근 직사각형"/>
            <p:cNvSpPr/>
            <p:nvPr/>
          </p:nvSpPr>
          <p:spPr>
            <a:xfrm>
              <a:off x="0" y="0"/>
              <a:ext cx="8830596" cy="1492406"/>
            </a:xfrm>
            <a:prstGeom prst="roundRect">
              <a:avLst>
                <a:gd name="adj" fmla="val 11008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0" name="TFD의 특성을 보여주기 위해…"/>
            <p:cNvSpPr/>
            <p:nvPr/>
          </p:nvSpPr>
          <p:spPr>
            <a:xfrm>
              <a:off x="1728665" y="151541"/>
              <a:ext cx="5373265" cy="1210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 anchorCtr="0">
              <a:spAutoFit/>
            </a:bodyPr>
            <a:lstStyle/>
            <a:p>
              <a:pPr>
                <a:lnSpc>
                  <a:spcPct val="150000"/>
                </a:lnSpc>
                <a:defRPr sz="2400">
                  <a:solidFill>
                    <a:srgbClr val="FFFFFF"/>
                  </a:solidFill>
                  <a:latin typeface="Apple SD 산돌고딕 Neo 볼드체"/>
                  <a:ea typeface="Apple SD 산돌고딕 Neo 볼드체"/>
                  <a:cs typeface="Apple SD 산돌고딕 Neo 볼드체"/>
                  <a:sym typeface="Apple SD 산돌고딕 Neo 볼드체"/>
                </a:defRPr>
              </a:pPr>
              <a:r>
                <a:t>TFD의 특성을 보여주기 위해</a:t>
              </a:r>
            </a:p>
            <a:p>
              <a:pPr>
                <a:lnSpc>
                  <a:spcPct val="150000"/>
                </a:lnSpc>
                <a:defRPr sz="2400">
                  <a:solidFill>
                    <a:srgbClr val="FFFFFF"/>
                  </a:solidFill>
                  <a:latin typeface="Apple SD 산돌고딕 Neo 볼드체"/>
                  <a:ea typeface="Apple SD 산돌고딕 Neo 볼드체"/>
                  <a:cs typeface="Apple SD 산돌고딕 Neo 볼드체"/>
                  <a:sym typeface="Apple SD 산돌고딕 Neo 볼드체"/>
                </a:defRPr>
              </a:pPr>
              <a:r>
                <a:t> 같은 객체를 활용하여 좌우 디바이스와 비교</a:t>
              </a:r>
            </a:p>
          </p:txBody>
        </p:sp>
      </p:grpSp>
      <p:pic>
        <p:nvPicPr>
          <p:cNvPr id="492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02236" y="3439478"/>
            <a:ext cx="3780851" cy="2258009"/>
          </a:xfrm>
          <a:prstGeom prst="rect">
            <a:avLst/>
          </a:prstGeom>
          <a:ln w="12700">
            <a:solidFill>
              <a:srgbClr val="DCDEE0"/>
            </a:solidFill>
            <a:miter lim="400000"/>
          </a:ln>
        </p:spPr>
      </p:pic>
      <p:pic>
        <p:nvPicPr>
          <p:cNvPr id="493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02429" y="5983778"/>
            <a:ext cx="3780466" cy="2257779"/>
          </a:xfrm>
          <a:prstGeom prst="rect">
            <a:avLst/>
          </a:prstGeom>
          <a:ln w="12700">
            <a:solidFill>
              <a:srgbClr val="DCDEE0"/>
            </a:solidFill>
            <a:miter lim="400000"/>
          </a:ln>
        </p:spPr>
      </p:pic>
      <p:pic>
        <p:nvPicPr>
          <p:cNvPr id="494" name="pasted-image.pdf" descr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213062" y="8556221"/>
            <a:ext cx="3759201" cy="2245079"/>
          </a:xfrm>
          <a:prstGeom prst="rect">
            <a:avLst/>
          </a:prstGeom>
          <a:ln w="12700">
            <a:solidFill>
              <a:srgbClr val="DCDEE0"/>
            </a:solidFill>
            <a:miter lim="400000"/>
          </a:ln>
        </p:spPr>
      </p:pic>
      <p:sp>
        <p:nvSpPr>
          <p:cNvPr id="495" name="화면에서 해파리들이 점차 떠오름"/>
          <p:cNvSpPr/>
          <p:nvPr/>
        </p:nvSpPr>
        <p:spPr>
          <a:xfrm>
            <a:off x="18729526" y="4285850"/>
            <a:ext cx="339064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/>
            </a:lvl1pPr>
          </a:lstStyle>
          <a:p>
            <a:r>
              <a:t>화면에서 해파리들이 점차 떠오름</a:t>
            </a:r>
          </a:p>
        </p:txBody>
      </p:sp>
      <p:sp>
        <p:nvSpPr>
          <p:cNvPr id="496" name="해파리들이 자유롭게 유영하며…"/>
          <p:cNvSpPr/>
          <p:nvPr/>
        </p:nvSpPr>
        <p:spPr>
          <a:xfrm>
            <a:off x="18729526" y="6677635"/>
            <a:ext cx="323773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/>
            </a:pPr>
            <a:r>
              <a:t>해파리들이 자유롭게 유영하며 </a:t>
            </a:r>
          </a:p>
          <a:p>
            <a:pPr algn="l">
              <a:defRPr sz="2000"/>
            </a:pPr>
            <a:r>
              <a:t>화면 전체에 가득 차게 됨</a:t>
            </a:r>
          </a:p>
        </p:txBody>
      </p:sp>
      <p:sp>
        <p:nvSpPr>
          <p:cNvPr id="497" name="해파리들이 모두 화면 위로 올라 간 뒤…"/>
          <p:cNvSpPr/>
          <p:nvPr/>
        </p:nvSpPr>
        <p:spPr>
          <a:xfrm>
            <a:off x="18729526" y="9243728"/>
            <a:ext cx="394436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/>
            </a:pPr>
            <a:r>
              <a:t>해파리들이 모두 화면 위로 올라 간 뒤 </a:t>
            </a:r>
          </a:p>
          <a:p>
            <a:pPr algn="l">
              <a:defRPr sz="2000"/>
            </a:pPr>
            <a:r>
              <a:t>LG 디스플레이, pxd 로고 발생</a:t>
            </a:r>
          </a:p>
        </p:txBody>
      </p:sp>
      <p:sp>
        <p:nvSpPr>
          <p:cNvPr id="498" name="&lt;콘티&gt;"/>
          <p:cNvSpPr/>
          <p:nvPr/>
        </p:nvSpPr>
        <p:spPr>
          <a:xfrm>
            <a:off x="13200685" y="2753269"/>
            <a:ext cx="250779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2000">
                <a:solidFill>
                  <a:srgbClr val="3DA8A9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&lt;콘티&gt;</a:t>
            </a:r>
          </a:p>
        </p:txBody>
      </p:sp>
      <p:sp>
        <p:nvSpPr>
          <p:cNvPr id="499" name="#.1"/>
          <p:cNvSpPr/>
          <p:nvPr/>
        </p:nvSpPr>
        <p:spPr>
          <a:xfrm>
            <a:off x="18742650" y="3880584"/>
            <a:ext cx="40792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#.1</a:t>
            </a:r>
          </a:p>
        </p:txBody>
      </p:sp>
      <p:sp>
        <p:nvSpPr>
          <p:cNvPr id="500" name="#.2"/>
          <p:cNvSpPr/>
          <p:nvPr/>
        </p:nvSpPr>
        <p:spPr>
          <a:xfrm>
            <a:off x="18722330" y="6247634"/>
            <a:ext cx="44856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#.2</a:t>
            </a:r>
          </a:p>
        </p:txBody>
      </p:sp>
      <p:sp>
        <p:nvSpPr>
          <p:cNvPr id="501" name="#.3"/>
          <p:cNvSpPr/>
          <p:nvPr/>
        </p:nvSpPr>
        <p:spPr>
          <a:xfrm>
            <a:off x="18722203" y="8838689"/>
            <a:ext cx="44881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#.3</a:t>
            </a:r>
          </a:p>
        </p:txBody>
      </p:sp>
      <p:sp>
        <p:nvSpPr>
          <p:cNvPr id="502" name="object"/>
          <p:cNvSpPr/>
          <p:nvPr/>
        </p:nvSpPr>
        <p:spPr>
          <a:xfrm>
            <a:off x="1855859" y="8994388"/>
            <a:ext cx="905387" cy="893743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>
                <a:hueOff val="273562"/>
                <a:satOff val="2937"/>
                <a:lumOff val="-22233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r>
              <a:t>object</a:t>
            </a:r>
          </a:p>
        </p:txBody>
      </p:sp>
      <p:sp>
        <p:nvSpPr>
          <p:cNvPr id="503" name="화살표"/>
          <p:cNvSpPr/>
          <p:nvPr/>
        </p:nvSpPr>
        <p:spPr>
          <a:xfrm rot="5400000" flipH="1">
            <a:off x="2700307" y="6820031"/>
            <a:ext cx="1538229" cy="1055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46" y="5968"/>
                </a:moveTo>
                <a:lnTo>
                  <a:pt x="10846" y="0"/>
                </a:lnTo>
                <a:lnTo>
                  <a:pt x="21600" y="10800"/>
                </a:lnTo>
                <a:lnTo>
                  <a:pt x="10846" y="21600"/>
                </a:lnTo>
                <a:lnTo>
                  <a:pt x="10846" y="15632"/>
                </a:lnTo>
                <a:lnTo>
                  <a:pt x="0" y="15632"/>
                </a:lnTo>
                <a:lnTo>
                  <a:pt x="0" y="5968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313131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504" name="object"/>
          <p:cNvSpPr/>
          <p:nvPr/>
        </p:nvSpPr>
        <p:spPr>
          <a:xfrm>
            <a:off x="3016728" y="8070288"/>
            <a:ext cx="905387" cy="893743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>
                <a:hueOff val="273562"/>
                <a:satOff val="2937"/>
                <a:lumOff val="-22233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r>
              <a:t>object</a:t>
            </a:r>
          </a:p>
        </p:txBody>
      </p:sp>
      <p:sp>
        <p:nvSpPr>
          <p:cNvPr id="505" name="화살표"/>
          <p:cNvSpPr/>
          <p:nvPr/>
        </p:nvSpPr>
        <p:spPr>
          <a:xfrm rot="5400000" flipH="1">
            <a:off x="3809483" y="7847519"/>
            <a:ext cx="1538229" cy="1055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46" y="5968"/>
                </a:moveTo>
                <a:lnTo>
                  <a:pt x="10846" y="0"/>
                </a:lnTo>
                <a:lnTo>
                  <a:pt x="21600" y="10800"/>
                </a:lnTo>
                <a:lnTo>
                  <a:pt x="10846" y="21600"/>
                </a:lnTo>
                <a:lnTo>
                  <a:pt x="10846" y="15632"/>
                </a:lnTo>
                <a:lnTo>
                  <a:pt x="0" y="15632"/>
                </a:lnTo>
                <a:lnTo>
                  <a:pt x="0" y="5968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313131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506" name="화살표"/>
          <p:cNvSpPr/>
          <p:nvPr/>
        </p:nvSpPr>
        <p:spPr>
          <a:xfrm rot="5400000" flipH="1">
            <a:off x="5504808" y="7989566"/>
            <a:ext cx="1538229" cy="1055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46" y="5968"/>
                </a:moveTo>
                <a:lnTo>
                  <a:pt x="10846" y="0"/>
                </a:lnTo>
                <a:lnTo>
                  <a:pt x="21600" y="10800"/>
                </a:lnTo>
                <a:lnTo>
                  <a:pt x="10846" y="21600"/>
                </a:lnTo>
                <a:lnTo>
                  <a:pt x="10846" y="15632"/>
                </a:lnTo>
                <a:lnTo>
                  <a:pt x="0" y="15632"/>
                </a:lnTo>
                <a:lnTo>
                  <a:pt x="0" y="5968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313131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507" name="화살표"/>
          <p:cNvSpPr/>
          <p:nvPr/>
        </p:nvSpPr>
        <p:spPr>
          <a:xfrm rot="5400000" flipH="1">
            <a:off x="7727337" y="7461782"/>
            <a:ext cx="1538229" cy="1055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46" y="5968"/>
                </a:moveTo>
                <a:lnTo>
                  <a:pt x="10846" y="0"/>
                </a:lnTo>
                <a:lnTo>
                  <a:pt x="21600" y="10800"/>
                </a:lnTo>
                <a:lnTo>
                  <a:pt x="10846" y="21600"/>
                </a:lnTo>
                <a:lnTo>
                  <a:pt x="10846" y="15632"/>
                </a:lnTo>
                <a:lnTo>
                  <a:pt x="0" y="15632"/>
                </a:lnTo>
                <a:lnTo>
                  <a:pt x="0" y="5968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313131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508" name="화살표"/>
          <p:cNvSpPr/>
          <p:nvPr/>
        </p:nvSpPr>
        <p:spPr>
          <a:xfrm rot="5400000" flipH="1">
            <a:off x="10439010" y="6585074"/>
            <a:ext cx="1538229" cy="1055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46" y="5968"/>
                </a:moveTo>
                <a:lnTo>
                  <a:pt x="10846" y="0"/>
                </a:lnTo>
                <a:lnTo>
                  <a:pt x="21600" y="10800"/>
                </a:lnTo>
                <a:lnTo>
                  <a:pt x="10846" y="21600"/>
                </a:lnTo>
                <a:lnTo>
                  <a:pt x="10846" y="15632"/>
                </a:lnTo>
                <a:lnTo>
                  <a:pt x="0" y="15632"/>
                </a:lnTo>
                <a:lnTo>
                  <a:pt x="0" y="5968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313131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509" name="화살표"/>
          <p:cNvSpPr/>
          <p:nvPr/>
        </p:nvSpPr>
        <p:spPr>
          <a:xfrm rot="5400000" flipH="1">
            <a:off x="9301754" y="7847519"/>
            <a:ext cx="1538229" cy="1055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46" y="5968"/>
                </a:moveTo>
                <a:lnTo>
                  <a:pt x="10846" y="0"/>
                </a:lnTo>
                <a:lnTo>
                  <a:pt x="21600" y="10800"/>
                </a:lnTo>
                <a:lnTo>
                  <a:pt x="10846" y="21600"/>
                </a:lnTo>
                <a:lnTo>
                  <a:pt x="10846" y="15632"/>
                </a:lnTo>
                <a:lnTo>
                  <a:pt x="0" y="15632"/>
                </a:lnTo>
                <a:lnTo>
                  <a:pt x="0" y="5968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313131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510" name="화살표"/>
          <p:cNvSpPr/>
          <p:nvPr/>
        </p:nvSpPr>
        <p:spPr>
          <a:xfrm rot="5400000" flipH="1">
            <a:off x="11683192" y="7847519"/>
            <a:ext cx="1538229" cy="1055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46" y="5968"/>
                </a:moveTo>
                <a:lnTo>
                  <a:pt x="10846" y="0"/>
                </a:lnTo>
                <a:lnTo>
                  <a:pt x="21600" y="10800"/>
                </a:lnTo>
                <a:lnTo>
                  <a:pt x="10846" y="21600"/>
                </a:lnTo>
                <a:lnTo>
                  <a:pt x="10846" y="15632"/>
                </a:lnTo>
                <a:lnTo>
                  <a:pt x="0" y="15632"/>
                </a:lnTo>
                <a:lnTo>
                  <a:pt x="0" y="5968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313131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511" name="object"/>
          <p:cNvSpPr/>
          <p:nvPr/>
        </p:nvSpPr>
        <p:spPr>
          <a:xfrm>
            <a:off x="11999613" y="8994388"/>
            <a:ext cx="905387" cy="893743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>
                <a:hueOff val="273562"/>
                <a:satOff val="2937"/>
                <a:lumOff val="-22233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r>
              <a:t>object</a:t>
            </a:r>
          </a:p>
        </p:txBody>
      </p:sp>
      <p:sp>
        <p:nvSpPr>
          <p:cNvPr id="512" name="object"/>
          <p:cNvSpPr/>
          <p:nvPr/>
        </p:nvSpPr>
        <p:spPr>
          <a:xfrm>
            <a:off x="10755431" y="7722611"/>
            <a:ext cx="905387" cy="893743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>
                <a:hueOff val="273562"/>
                <a:satOff val="2937"/>
                <a:lumOff val="-22233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r>
              <a:t>object</a:t>
            </a:r>
          </a:p>
        </p:txBody>
      </p:sp>
      <p:sp>
        <p:nvSpPr>
          <p:cNvPr id="513" name="object"/>
          <p:cNvSpPr/>
          <p:nvPr/>
        </p:nvSpPr>
        <p:spPr>
          <a:xfrm>
            <a:off x="9618175" y="8994388"/>
            <a:ext cx="905387" cy="893743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>
                <a:hueOff val="273562"/>
                <a:satOff val="2937"/>
                <a:lumOff val="-22233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r>
              <a:t>object</a:t>
            </a:r>
          </a:p>
        </p:txBody>
      </p:sp>
      <p:sp>
        <p:nvSpPr>
          <p:cNvPr id="514" name="object"/>
          <p:cNvSpPr/>
          <p:nvPr/>
        </p:nvSpPr>
        <p:spPr>
          <a:xfrm>
            <a:off x="8043758" y="8595018"/>
            <a:ext cx="905387" cy="893743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>
                <a:hueOff val="273562"/>
                <a:satOff val="2937"/>
                <a:lumOff val="-22233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r>
              <a:t>object</a:t>
            </a:r>
          </a:p>
        </p:txBody>
      </p:sp>
      <p:sp>
        <p:nvSpPr>
          <p:cNvPr id="515" name="object"/>
          <p:cNvSpPr/>
          <p:nvPr/>
        </p:nvSpPr>
        <p:spPr>
          <a:xfrm>
            <a:off x="5821229" y="9231889"/>
            <a:ext cx="905387" cy="893743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>
                <a:hueOff val="273562"/>
                <a:satOff val="2937"/>
                <a:lumOff val="-22233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r>
              <a:t>object</a:t>
            </a:r>
          </a:p>
        </p:txBody>
      </p:sp>
      <p:sp>
        <p:nvSpPr>
          <p:cNvPr id="516" name="object"/>
          <p:cNvSpPr/>
          <p:nvPr/>
        </p:nvSpPr>
        <p:spPr>
          <a:xfrm>
            <a:off x="4125904" y="8994388"/>
            <a:ext cx="905387" cy="893743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>
                <a:hueOff val="273562"/>
                <a:satOff val="2937"/>
                <a:lumOff val="-22233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r>
              <a:t>object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model.jpg" descr="model.jpg"/>
          <p:cNvPicPr>
            <a:picLocks noChangeAspect="1"/>
          </p:cNvPicPr>
          <p:nvPr/>
        </p:nvPicPr>
        <p:blipFill>
          <a:blip r:embed="rId3">
            <a:extLst/>
          </a:blip>
          <a:srcRect l="2332" t="5471" r="2332" b="5471"/>
          <a:stretch>
            <a:fillRect/>
          </a:stretch>
        </p:blipFill>
        <p:spPr>
          <a:xfrm>
            <a:off x="1363219" y="3237148"/>
            <a:ext cx="11772019" cy="7954601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Welcome"/>
          <p:cNvSpPr/>
          <p:nvPr/>
        </p:nvSpPr>
        <p:spPr>
          <a:xfrm>
            <a:off x="1355189" y="1756974"/>
            <a:ext cx="162388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59291" indent="-259291" algn="l" defTabSz="584200">
              <a:buSzPct val="45000"/>
              <a:buBlip>
                <a:blip r:embed="rId4"/>
              </a:buBlip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Welcome</a:t>
            </a:r>
          </a:p>
        </p:txBody>
      </p:sp>
      <p:sp>
        <p:nvSpPr>
          <p:cNvPr id="520" name="Scene Detail"/>
          <p:cNvSpPr/>
          <p:nvPr/>
        </p:nvSpPr>
        <p:spPr>
          <a:xfrm>
            <a:off x="741688" y="897766"/>
            <a:ext cx="22101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 Detail</a:t>
            </a:r>
          </a:p>
        </p:txBody>
      </p:sp>
      <p:sp>
        <p:nvSpPr>
          <p:cNvPr id="521" name="Scene #. 광고 (가로형)"/>
          <p:cNvSpPr/>
          <p:nvPr/>
        </p:nvSpPr>
        <p:spPr>
          <a:xfrm>
            <a:off x="1394855" y="2294088"/>
            <a:ext cx="847785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25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 #. 광고 (가로형)</a:t>
            </a:r>
          </a:p>
        </p:txBody>
      </p:sp>
      <p:sp>
        <p:nvSpPr>
          <p:cNvPr id="522" name="&lt;TFD, LCD&gt;…"/>
          <p:cNvSpPr/>
          <p:nvPr/>
        </p:nvSpPr>
        <p:spPr>
          <a:xfrm>
            <a:off x="1372420" y="11237071"/>
            <a:ext cx="6191632" cy="181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&lt;TFD, LCD&gt;</a:t>
            </a:r>
          </a:p>
          <a:p>
            <a:pPr marL="228600" indent="-228600" algn="l">
              <a:lnSpc>
                <a:spcPct val="150000"/>
              </a:lnSpc>
              <a:buSzPct val="100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객체의 디바이스 이동에 따른 변화로 사고의 변화를 보여줌</a:t>
            </a:r>
          </a:p>
          <a:p>
            <a:pPr marL="228600" indent="-228600" algn="l">
              <a:lnSpc>
                <a:spcPct val="150000"/>
              </a:lnSpc>
              <a:buSzPct val="100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이미지 레이어 중첩에 따른 변화를 보여줌</a:t>
            </a:r>
          </a:p>
          <a:p>
            <a:pPr marL="228600" indent="-228600" algn="l">
              <a:lnSpc>
                <a:spcPct val="150000"/>
              </a:lnSpc>
              <a:buSzPct val="100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모니터의 가로방향 움직임 활용</a:t>
            </a:r>
          </a:p>
        </p:txBody>
      </p:sp>
      <p:pic>
        <p:nvPicPr>
          <p:cNvPr id="523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02236" y="3439478"/>
            <a:ext cx="3780851" cy="2258009"/>
          </a:xfrm>
          <a:prstGeom prst="rect">
            <a:avLst/>
          </a:prstGeom>
          <a:ln w="12700">
            <a:solidFill>
              <a:srgbClr val="DCDEE0"/>
            </a:solidFill>
            <a:miter lim="400000"/>
          </a:ln>
        </p:spPr>
      </p:pic>
      <p:pic>
        <p:nvPicPr>
          <p:cNvPr id="524" name="pasted-image.pdf" descr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202429" y="5983778"/>
            <a:ext cx="3780466" cy="2257779"/>
          </a:xfrm>
          <a:prstGeom prst="rect">
            <a:avLst/>
          </a:prstGeom>
          <a:ln w="12700">
            <a:solidFill>
              <a:srgbClr val="DCDEE0"/>
            </a:solidFill>
            <a:miter lim="400000"/>
          </a:ln>
        </p:spPr>
      </p:pic>
      <p:pic>
        <p:nvPicPr>
          <p:cNvPr id="525" name="pasted-image.pdf" descr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213062" y="8556221"/>
            <a:ext cx="3759201" cy="2245079"/>
          </a:xfrm>
          <a:prstGeom prst="rect">
            <a:avLst/>
          </a:prstGeom>
          <a:ln w="12700">
            <a:solidFill>
              <a:srgbClr val="DCDEE0"/>
            </a:solidFill>
            <a:miter lim="400000"/>
          </a:ln>
        </p:spPr>
      </p:pic>
      <p:sp>
        <p:nvSpPr>
          <p:cNvPr id="526" name="좌측 모니터에서 사람이 달릴 준비를 하다가…"/>
          <p:cNvSpPr/>
          <p:nvPr/>
        </p:nvSpPr>
        <p:spPr>
          <a:xfrm>
            <a:off x="18732500" y="4279899"/>
            <a:ext cx="490398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"/>
            </a:pPr>
            <a:r>
              <a:t>좌측 모니터에서 사람이 달릴 준비를 하다가</a:t>
            </a:r>
          </a:p>
          <a:p>
            <a:pPr algn="l">
              <a:defRPr sz="2000"/>
            </a:pPr>
            <a:r>
              <a:t>힘차게 앞으로 달려 나감</a:t>
            </a:r>
          </a:p>
        </p:txBody>
      </p:sp>
      <p:sp>
        <p:nvSpPr>
          <p:cNvPr id="527" name="투명디스플레이 화면에서 사람이 파티클로…"/>
          <p:cNvSpPr/>
          <p:nvPr/>
        </p:nvSpPr>
        <p:spPr>
          <a:xfrm>
            <a:off x="18729526" y="6680200"/>
            <a:ext cx="4594364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"/>
            </a:pPr>
            <a:r>
              <a:t>투명디스플레이 화면에서 사람이 파티클로 </a:t>
            </a:r>
          </a:p>
          <a:p>
            <a:pPr algn="l">
              <a:defRPr sz="2000"/>
            </a:pPr>
            <a:r>
              <a:t>전환되고 다이나믹하게 움직이는 연출과 함께 LG 디스플레이, pxd 로고로 형성됨</a:t>
            </a:r>
          </a:p>
        </p:txBody>
      </p:sp>
      <p:sp>
        <p:nvSpPr>
          <p:cNvPr id="528" name="다시 파티클이 우측 모니터로 이동하면…"/>
          <p:cNvSpPr/>
          <p:nvPr/>
        </p:nvSpPr>
        <p:spPr>
          <a:xfrm>
            <a:off x="18734058" y="9318013"/>
            <a:ext cx="399732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3655" algn="l" defTabSz="457200">
              <a:defRPr sz="2000"/>
            </a:pPr>
            <a:r>
              <a:t>다시 파티클이 우측 모니터로 이동하면</a:t>
            </a:r>
          </a:p>
          <a:p>
            <a:pPr marL="33655" algn="l" defTabSz="457200">
              <a:defRPr sz="2000"/>
            </a:pPr>
            <a:r>
              <a:t>사람으로 바뀌며 달리기를 멈추고 </a:t>
            </a:r>
          </a:p>
          <a:p>
            <a:pPr marL="33655" algn="l" defTabSz="457200">
              <a:defRPr sz="2000"/>
            </a:pPr>
            <a:r>
              <a:t>피니쉬 동작을 취함</a:t>
            </a:r>
          </a:p>
        </p:txBody>
      </p:sp>
      <p:pic>
        <p:nvPicPr>
          <p:cNvPr id="529" name="pasted-image.pdf" descr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210509" y="3445553"/>
            <a:ext cx="3760507" cy="2245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pasted-image.pdf" descr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206768" y="5986370"/>
            <a:ext cx="3771787" cy="2252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pasted-image.pdf" descr="pasted-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206711" y="8561161"/>
            <a:ext cx="3771901" cy="2235200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#.1"/>
          <p:cNvSpPr/>
          <p:nvPr/>
        </p:nvSpPr>
        <p:spPr>
          <a:xfrm>
            <a:off x="18742650" y="3880584"/>
            <a:ext cx="40792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#.1</a:t>
            </a:r>
          </a:p>
        </p:txBody>
      </p:sp>
      <p:sp>
        <p:nvSpPr>
          <p:cNvPr id="533" name="#.2"/>
          <p:cNvSpPr/>
          <p:nvPr/>
        </p:nvSpPr>
        <p:spPr>
          <a:xfrm>
            <a:off x="18722330" y="6247634"/>
            <a:ext cx="44856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#.2</a:t>
            </a:r>
          </a:p>
        </p:txBody>
      </p:sp>
      <p:sp>
        <p:nvSpPr>
          <p:cNvPr id="534" name="#.3"/>
          <p:cNvSpPr/>
          <p:nvPr/>
        </p:nvSpPr>
        <p:spPr>
          <a:xfrm>
            <a:off x="18722203" y="8838689"/>
            <a:ext cx="44881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#.3</a:t>
            </a:r>
          </a:p>
        </p:txBody>
      </p:sp>
      <p:sp>
        <p:nvSpPr>
          <p:cNvPr id="535" name="object"/>
          <p:cNvSpPr/>
          <p:nvPr/>
        </p:nvSpPr>
        <p:spPr>
          <a:xfrm>
            <a:off x="2741029" y="6893728"/>
            <a:ext cx="905387" cy="893743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>
                <a:hueOff val="273562"/>
                <a:satOff val="2937"/>
                <a:lumOff val="-22233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000"/>
            </a:lvl1pPr>
          </a:lstStyle>
          <a:p>
            <a:r>
              <a:t>object</a:t>
            </a:r>
          </a:p>
        </p:txBody>
      </p:sp>
      <p:sp>
        <p:nvSpPr>
          <p:cNvPr id="536" name="화살표"/>
          <p:cNvSpPr/>
          <p:nvPr/>
        </p:nvSpPr>
        <p:spPr>
          <a:xfrm rot="10800000" flipH="1">
            <a:off x="3662292" y="6167910"/>
            <a:ext cx="8136281" cy="23453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255" y="7344"/>
                </a:moveTo>
                <a:lnTo>
                  <a:pt x="17255" y="0"/>
                </a:lnTo>
                <a:lnTo>
                  <a:pt x="21600" y="10800"/>
                </a:lnTo>
                <a:lnTo>
                  <a:pt x="17255" y="21600"/>
                </a:lnTo>
                <a:lnTo>
                  <a:pt x="17255" y="14256"/>
                </a:lnTo>
                <a:lnTo>
                  <a:pt x="0" y="14256"/>
                </a:lnTo>
                <a:lnTo>
                  <a:pt x="0" y="7344"/>
                </a:lnTo>
                <a:close/>
              </a:path>
            </a:pathLst>
          </a:custGeom>
          <a:gradFill>
            <a:gsLst>
              <a:gs pos="0">
                <a:srgbClr val="FBFBFB"/>
              </a:gs>
              <a:gs pos="100000">
                <a:srgbClr val="313131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537" name="&lt;콘티&gt;"/>
          <p:cNvSpPr/>
          <p:nvPr/>
        </p:nvSpPr>
        <p:spPr>
          <a:xfrm>
            <a:off x="13200685" y="2753269"/>
            <a:ext cx="250779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2000">
                <a:solidFill>
                  <a:srgbClr val="3DA8A9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&lt;콘티&gt;</a:t>
            </a:r>
          </a:p>
        </p:txBody>
      </p:sp>
      <p:grpSp>
        <p:nvGrpSpPr>
          <p:cNvPr id="540" name="그룹"/>
          <p:cNvGrpSpPr/>
          <p:nvPr/>
        </p:nvGrpSpPr>
        <p:grpSpPr>
          <a:xfrm>
            <a:off x="14376234" y="926173"/>
            <a:ext cx="8830597" cy="1492407"/>
            <a:chOff x="0" y="0"/>
            <a:chExt cx="8830596" cy="1492406"/>
          </a:xfrm>
        </p:grpSpPr>
        <p:sp>
          <p:nvSpPr>
            <p:cNvPr id="538" name="모서리가 둥근 직사각형"/>
            <p:cNvSpPr/>
            <p:nvPr/>
          </p:nvSpPr>
          <p:spPr>
            <a:xfrm>
              <a:off x="0" y="0"/>
              <a:ext cx="8830596" cy="1492406"/>
            </a:xfrm>
            <a:prstGeom prst="roundRect">
              <a:avLst>
                <a:gd name="adj" fmla="val 11008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9" name="TFD의 특성을 보여주기 위해…"/>
            <p:cNvSpPr/>
            <p:nvPr/>
          </p:nvSpPr>
          <p:spPr>
            <a:xfrm>
              <a:off x="2636766" y="154458"/>
              <a:ext cx="3557064" cy="1210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150000"/>
                </a:lnSpc>
                <a:defRPr sz="2400">
                  <a:solidFill>
                    <a:srgbClr val="FFFFFF"/>
                  </a:solidFill>
                  <a:latin typeface="Apple SD 산돌고딕 Neo 볼드체"/>
                  <a:ea typeface="Apple SD 산돌고딕 Neo 볼드체"/>
                  <a:cs typeface="Apple SD 산돌고딕 Neo 볼드체"/>
                  <a:sym typeface="Apple SD 산돌고딕 Neo 볼드체"/>
                </a:defRPr>
              </a:pPr>
              <a:r>
                <a:t>TFD의 특성을 보여주기 위해</a:t>
              </a:r>
            </a:p>
            <a:p>
              <a:pPr>
                <a:lnSpc>
                  <a:spcPct val="150000"/>
                </a:lnSpc>
                <a:defRPr sz="2400">
                  <a:solidFill>
                    <a:srgbClr val="FFFFFF"/>
                  </a:solidFill>
                  <a:latin typeface="Apple SD 산돌고딕 Neo 볼드체"/>
                  <a:ea typeface="Apple SD 산돌고딕 Neo 볼드체"/>
                  <a:cs typeface="Apple SD 산돌고딕 Neo 볼드체"/>
                  <a:sym typeface="Apple SD 산돌고딕 Neo 볼드체"/>
                </a:defRPr>
              </a:pPr>
              <a:r>
                <a:t> 좌우 모니터의 연출 변화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Mixed Reality"/>
          <p:cNvSpPr/>
          <p:nvPr/>
        </p:nvSpPr>
        <p:spPr>
          <a:xfrm>
            <a:off x="9901110" y="1215305"/>
            <a:ext cx="458178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Mixed Reality</a:t>
            </a:r>
          </a:p>
        </p:txBody>
      </p:sp>
      <p:pic>
        <p:nvPicPr>
          <p:cNvPr id="152" name="KakaoTalk_Photo_2016-11-24-11-57-32_63.jpeg" descr="KakaoTalk_Photo_2016-11-24-11-57-32_63.jpeg"/>
          <p:cNvPicPr>
            <a:picLocks noChangeAspect="1"/>
          </p:cNvPicPr>
          <p:nvPr/>
        </p:nvPicPr>
        <p:blipFill>
          <a:blip r:embed="rId2">
            <a:extLst/>
          </a:blip>
          <a:srcRect l="8342" t="23774" r="8342" b="12951"/>
          <a:stretch>
            <a:fillRect/>
          </a:stretch>
        </p:blipFill>
        <p:spPr>
          <a:xfrm>
            <a:off x="7048500" y="2503536"/>
            <a:ext cx="10287000" cy="104166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그룹"/>
          <p:cNvGrpSpPr/>
          <p:nvPr/>
        </p:nvGrpSpPr>
        <p:grpSpPr>
          <a:xfrm>
            <a:off x="2885070" y="3154410"/>
            <a:ext cx="8606815" cy="7407180"/>
            <a:chOff x="0" y="0"/>
            <a:chExt cx="8606813" cy="7407178"/>
          </a:xfrm>
        </p:grpSpPr>
        <p:pic>
          <p:nvPicPr>
            <p:cNvPr id="544" name="pasted-image.pdf" descr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285" y="4082963"/>
              <a:ext cx="8586243" cy="3324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5" name="직사각형"/>
            <p:cNvSpPr/>
            <p:nvPr/>
          </p:nvSpPr>
          <p:spPr>
            <a:xfrm>
              <a:off x="0" y="3998078"/>
              <a:ext cx="8606814" cy="11951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grpSp>
          <p:nvGrpSpPr>
            <p:cNvPr id="548" name="그룹"/>
            <p:cNvGrpSpPr/>
            <p:nvPr/>
          </p:nvGrpSpPr>
          <p:grpSpPr>
            <a:xfrm>
              <a:off x="9527" y="0"/>
              <a:ext cx="8587759" cy="4047913"/>
              <a:chOff x="0" y="0"/>
              <a:chExt cx="8587757" cy="4047912"/>
            </a:xfrm>
          </p:grpSpPr>
          <p:pic>
            <p:nvPicPr>
              <p:cNvPr id="546" name="pasted-image.pdf" descr="pasted-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8587758" cy="40479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47" name="pasted-image.pdf" descr="pasted-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103314" y="277185"/>
                <a:ext cx="1785017" cy="31343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50" name="#1. LCD에서 펄럭이는 옷가지를 입은 여자 모델이 우아하게 워킹…"/>
          <p:cNvSpPr/>
          <p:nvPr/>
        </p:nvSpPr>
        <p:spPr>
          <a:xfrm>
            <a:off x="14478000" y="7552923"/>
            <a:ext cx="6892573" cy="1983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 defTabSz="457200"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#1.</a:t>
            </a:r>
            <a:r>
              <a:t> LCD에서 펄럭이는 옷가지를 입은 여자 모델이 우아하게 워킹</a:t>
            </a:r>
          </a:p>
          <a:p>
            <a:pPr lvl="1" algn="l" defTabSz="457200"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lvl="1" algn="l" defTabSz="457200"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#2</a:t>
            </a:r>
            <a:r>
              <a:t>. TFD로 이동하면 모델 이미지에 팝아트 연출</a:t>
            </a:r>
          </a:p>
          <a:p>
            <a:pPr lvl="1" algn="l" defTabSz="457200"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lvl="1" algn="l" defTabSz="457200">
              <a:defRPr sz="20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#3.</a:t>
            </a:r>
            <a:r>
              <a:t> LCD 스크린으로 이동하면 다시 초기 의상으로 변경</a:t>
            </a:r>
          </a:p>
        </p:txBody>
      </p:sp>
      <p:sp>
        <p:nvSpPr>
          <p:cNvPr id="551" name="Welcome"/>
          <p:cNvSpPr/>
          <p:nvPr/>
        </p:nvSpPr>
        <p:spPr>
          <a:xfrm>
            <a:off x="1355189" y="1756974"/>
            <a:ext cx="162388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59291" indent="-259291" algn="l" defTabSz="584200">
              <a:buSzPct val="45000"/>
              <a:buBlip>
                <a:blip r:embed="rId5"/>
              </a:buBlip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Welcome</a:t>
            </a:r>
          </a:p>
        </p:txBody>
      </p:sp>
      <p:sp>
        <p:nvSpPr>
          <p:cNvPr id="552" name="Scene #. 멀티인터랙션"/>
          <p:cNvSpPr/>
          <p:nvPr/>
        </p:nvSpPr>
        <p:spPr>
          <a:xfrm>
            <a:off x="1394855" y="2294088"/>
            <a:ext cx="847785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25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 #. 멀티인터랙션</a:t>
            </a:r>
          </a:p>
        </p:txBody>
      </p:sp>
      <p:sp>
        <p:nvSpPr>
          <p:cNvPr id="553" name="Scene Detail"/>
          <p:cNvSpPr/>
          <p:nvPr/>
        </p:nvSpPr>
        <p:spPr>
          <a:xfrm>
            <a:off x="741688" y="897766"/>
            <a:ext cx="22101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 Detail</a:t>
            </a:r>
          </a:p>
        </p:txBody>
      </p:sp>
      <p:sp>
        <p:nvSpPr>
          <p:cNvPr id="554" name="&lt;요소기술&gt;…"/>
          <p:cNvSpPr/>
          <p:nvPr/>
        </p:nvSpPr>
        <p:spPr>
          <a:xfrm>
            <a:off x="1344055" y="11411582"/>
            <a:ext cx="847785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&lt;요소기술&gt;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Body tracking: 2-1</a:t>
            </a:r>
          </a:p>
        </p:txBody>
      </p:sp>
      <p:sp>
        <p:nvSpPr>
          <p:cNvPr id="555" name="&lt;투명/플렉서블의 가치&gt;…"/>
          <p:cNvSpPr/>
          <p:nvPr/>
        </p:nvSpPr>
        <p:spPr>
          <a:xfrm>
            <a:off x="13041390" y="11411582"/>
            <a:ext cx="999855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&lt;투명/플렉서블의 가치&gt;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투명 : TFD에서 나타나는 모델의 변화된 모습이 투명하게 현실공간에 존재하는 것 처럼 보여짐.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플렉서블 : 곡면에서 나타나는 이미지의 예술성을 극대화하여 보여줌.</a:t>
            </a:r>
          </a:p>
        </p:txBody>
      </p:sp>
      <p:sp>
        <p:nvSpPr>
          <p:cNvPr id="556" name="선"/>
          <p:cNvSpPr/>
          <p:nvPr/>
        </p:nvSpPr>
        <p:spPr>
          <a:xfrm>
            <a:off x="1344055" y="11227711"/>
            <a:ext cx="21695888" cy="1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grpSp>
        <p:nvGrpSpPr>
          <p:cNvPr id="563" name="그룹"/>
          <p:cNvGrpSpPr/>
          <p:nvPr/>
        </p:nvGrpSpPr>
        <p:grpSpPr>
          <a:xfrm>
            <a:off x="4003437" y="11411582"/>
            <a:ext cx="922552" cy="922551"/>
            <a:chOff x="0" y="0"/>
            <a:chExt cx="922550" cy="922550"/>
          </a:xfrm>
        </p:grpSpPr>
        <p:sp>
          <p:nvSpPr>
            <p:cNvPr id="557" name="그룹"/>
            <p:cNvSpPr/>
            <p:nvPr/>
          </p:nvSpPr>
          <p:spPr>
            <a:xfrm>
              <a:off x="0" y="0"/>
              <a:ext cx="922551" cy="92255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562" name="그룹"/>
            <p:cNvGrpSpPr/>
            <p:nvPr/>
          </p:nvGrpSpPr>
          <p:grpSpPr>
            <a:xfrm>
              <a:off x="30845" y="178068"/>
              <a:ext cx="885350" cy="575726"/>
              <a:chOff x="0" y="0"/>
              <a:chExt cx="885348" cy="575724"/>
            </a:xfrm>
          </p:grpSpPr>
          <p:pic>
            <p:nvPicPr>
              <p:cNvPr id="558" name="model.jpg" descr="model.jp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2332" t="5471" r="2332" b="5471"/>
              <a:stretch>
                <a:fillRect/>
              </a:stretch>
            </p:blipFill>
            <p:spPr>
              <a:xfrm>
                <a:off x="194158" y="0"/>
                <a:ext cx="534845" cy="3614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59" name="도형"/>
              <p:cNvSpPr/>
              <p:nvPr/>
            </p:nvSpPr>
            <p:spPr>
              <a:xfrm>
                <a:off x="-1" y="50253"/>
                <a:ext cx="885350" cy="525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3" h="21116" extrusionOk="0">
                    <a:moveTo>
                      <a:pt x="10157" y="0"/>
                    </a:moveTo>
                    <a:lnTo>
                      <a:pt x="1895" y="13236"/>
                    </a:lnTo>
                    <a:cubicBezTo>
                      <a:pt x="-925" y="15177"/>
                      <a:pt x="-601" y="17910"/>
                      <a:pt x="2889" y="19662"/>
                    </a:cubicBezTo>
                    <a:cubicBezTo>
                      <a:pt x="6750" y="21600"/>
                      <a:pt x="13010" y="21600"/>
                      <a:pt x="16871" y="19662"/>
                    </a:cubicBezTo>
                    <a:cubicBezTo>
                      <a:pt x="20291" y="17946"/>
                      <a:pt x="20675" y="15283"/>
                      <a:pt x="18036" y="13351"/>
                    </a:cubicBezTo>
                    <a:lnTo>
                      <a:pt x="10157" y="0"/>
                    </a:lnTo>
                    <a:close/>
                  </a:path>
                </a:pathLst>
              </a:custGeom>
              <a:solidFill>
                <a:schemeClr val="accent5">
                  <a:hueOff val="-444211"/>
                  <a:satOff val="-14915"/>
                  <a:lumOff val="22857"/>
                  <a:alpha val="1268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pic>
            <p:nvPicPr>
              <p:cNvPr id="560" name="그룹" descr="그룹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40345" t="19256" r="40335" b="18911"/>
              <a:stretch>
                <a:fillRect/>
              </a:stretch>
            </p:blipFill>
            <p:spPr>
              <a:xfrm>
                <a:off x="45840" y="203312"/>
                <a:ext cx="120668" cy="305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0" h="21515" extrusionOk="0">
                    <a:moveTo>
                      <a:pt x="10425" y="0"/>
                    </a:moveTo>
                    <a:cubicBezTo>
                      <a:pt x="8761" y="10"/>
                      <a:pt x="7137" y="341"/>
                      <a:pt x="6255" y="1007"/>
                    </a:cubicBezTo>
                    <a:cubicBezTo>
                      <a:pt x="5008" y="1949"/>
                      <a:pt x="6054" y="3312"/>
                      <a:pt x="8340" y="3692"/>
                    </a:cubicBezTo>
                    <a:cubicBezTo>
                      <a:pt x="8686" y="3749"/>
                      <a:pt x="9679" y="3799"/>
                      <a:pt x="10564" y="3804"/>
                    </a:cubicBezTo>
                    <a:cubicBezTo>
                      <a:pt x="14327" y="3822"/>
                      <a:pt x="16605" y="2289"/>
                      <a:pt x="14734" y="979"/>
                    </a:cubicBezTo>
                    <a:cubicBezTo>
                      <a:pt x="13797" y="323"/>
                      <a:pt x="12088" y="-9"/>
                      <a:pt x="10425" y="0"/>
                    </a:cubicBezTo>
                    <a:close/>
                    <a:moveTo>
                      <a:pt x="10633" y="4195"/>
                    </a:moveTo>
                    <a:cubicBezTo>
                      <a:pt x="1705" y="4195"/>
                      <a:pt x="1335" y="4211"/>
                      <a:pt x="486" y="5062"/>
                    </a:cubicBezTo>
                    <a:cubicBezTo>
                      <a:pt x="65" y="5485"/>
                      <a:pt x="0" y="6106"/>
                      <a:pt x="0" y="8557"/>
                    </a:cubicBezTo>
                    <a:lnTo>
                      <a:pt x="0" y="11522"/>
                    </a:lnTo>
                    <a:lnTo>
                      <a:pt x="764" y="11829"/>
                    </a:lnTo>
                    <a:cubicBezTo>
                      <a:pt x="1707" y="12207"/>
                      <a:pt x="2198" y="12222"/>
                      <a:pt x="3266" y="11885"/>
                    </a:cubicBezTo>
                    <a:lnTo>
                      <a:pt x="4100" y="11633"/>
                    </a:lnTo>
                    <a:lnTo>
                      <a:pt x="4170" y="9396"/>
                    </a:lnTo>
                    <a:cubicBezTo>
                      <a:pt x="4224" y="7984"/>
                      <a:pt x="4388" y="7167"/>
                      <a:pt x="4587" y="7187"/>
                    </a:cubicBezTo>
                    <a:cubicBezTo>
                      <a:pt x="4790" y="7207"/>
                      <a:pt x="4972" y="9676"/>
                      <a:pt x="5073" y="14122"/>
                    </a:cubicBezTo>
                    <a:lnTo>
                      <a:pt x="5212" y="21029"/>
                    </a:lnTo>
                    <a:lnTo>
                      <a:pt x="5977" y="21281"/>
                    </a:lnTo>
                    <a:cubicBezTo>
                      <a:pt x="6452" y="21435"/>
                      <a:pt x="7003" y="21505"/>
                      <a:pt x="7575" y="21505"/>
                    </a:cubicBezTo>
                    <a:cubicBezTo>
                      <a:pt x="8148" y="21505"/>
                      <a:pt x="8698" y="21435"/>
                      <a:pt x="9174" y="21281"/>
                    </a:cubicBezTo>
                    <a:cubicBezTo>
                      <a:pt x="9913" y="21041"/>
                      <a:pt x="9921" y="21001"/>
                      <a:pt x="10077" y="17785"/>
                    </a:cubicBezTo>
                    <a:cubicBezTo>
                      <a:pt x="10176" y="15753"/>
                      <a:pt x="10366" y="14570"/>
                      <a:pt x="10564" y="14570"/>
                    </a:cubicBezTo>
                    <a:cubicBezTo>
                      <a:pt x="10761" y="14570"/>
                      <a:pt x="10951" y="15753"/>
                      <a:pt x="11050" y="17785"/>
                    </a:cubicBezTo>
                    <a:cubicBezTo>
                      <a:pt x="11207" y="21001"/>
                      <a:pt x="11215" y="21041"/>
                      <a:pt x="11954" y="21281"/>
                    </a:cubicBezTo>
                    <a:cubicBezTo>
                      <a:pt x="12815" y="21561"/>
                      <a:pt x="13689" y="21591"/>
                      <a:pt x="14803" y="21365"/>
                    </a:cubicBezTo>
                    <a:lnTo>
                      <a:pt x="15637" y="21197"/>
                    </a:lnTo>
                    <a:lnTo>
                      <a:pt x="15776" y="14178"/>
                    </a:lnTo>
                    <a:cubicBezTo>
                      <a:pt x="15878" y="9626"/>
                      <a:pt x="16058" y="7159"/>
                      <a:pt x="16262" y="7159"/>
                    </a:cubicBezTo>
                    <a:cubicBezTo>
                      <a:pt x="16455" y="7159"/>
                      <a:pt x="16583" y="8047"/>
                      <a:pt x="16679" y="9424"/>
                    </a:cubicBezTo>
                    <a:cubicBezTo>
                      <a:pt x="16822" y="11470"/>
                      <a:pt x="16889" y="11694"/>
                      <a:pt x="17444" y="11857"/>
                    </a:cubicBezTo>
                    <a:cubicBezTo>
                      <a:pt x="18317" y="12113"/>
                      <a:pt x="19766" y="12068"/>
                      <a:pt x="20502" y="11773"/>
                    </a:cubicBezTo>
                    <a:cubicBezTo>
                      <a:pt x="21097" y="11534"/>
                      <a:pt x="21127" y="11348"/>
                      <a:pt x="21127" y="8473"/>
                    </a:cubicBezTo>
                    <a:cubicBezTo>
                      <a:pt x="21127" y="3970"/>
                      <a:pt x="21600" y="4195"/>
                      <a:pt x="10633" y="419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1" name="그룹" descr="그룹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40345" t="19256" r="40335" b="18911"/>
              <a:stretch>
                <a:fillRect/>
              </a:stretch>
            </p:blipFill>
            <p:spPr>
              <a:xfrm>
                <a:off x="480679" y="100055"/>
                <a:ext cx="120668" cy="305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0" h="21515" extrusionOk="0">
                    <a:moveTo>
                      <a:pt x="10425" y="0"/>
                    </a:moveTo>
                    <a:cubicBezTo>
                      <a:pt x="8761" y="10"/>
                      <a:pt x="7137" y="341"/>
                      <a:pt x="6255" y="1007"/>
                    </a:cubicBezTo>
                    <a:cubicBezTo>
                      <a:pt x="5008" y="1949"/>
                      <a:pt x="6054" y="3312"/>
                      <a:pt x="8340" y="3692"/>
                    </a:cubicBezTo>
                    <a:cubicBezTo>
                      <a:pt x="8686" y="3749"/>
                      <a:pt x="9679" y="3799"/>
                      <a:pt x="10564" y="3804"/>
                    </a:cubicBezTo>
                    <a:cubicBezTo>
                      <a:pt x="14327" y="3822"/>
                      <a:pt x="16605" y="2289"/>
                      <a:pt x="14734" y="979"/>
                    </a:cubicBezTo>
                    <a:cubicBezTo>
                      <a:pt x="13797" y="323"/>
                      <a:pt x="12088" y="-9"/>
                      <a:pt x="10425" y="0"/>
                    </a:cubicBezTo>
                    <a:close/>
                    <a:moveTo>
                      <a:pt x="10633" y="4195"/>
                    </a:moveTo>
                    <a:cubicBezTo>
                      <a:pt x="1705" y="4195"/>
                      <a:pt x="1335" y="4211"/>
                      <a:pt x="486" y="5062"/>
                    </a:cubicBezTo>
                    <a:cubicBezTo>
                      <a:pt x="65" y="5485"/>
                      <a:pt x="0" y="6106"/>
                      <a:pt x="0" y="8557"/>
                    </a:cubicBezTo>
                    <a:lnTo>
                      <a:pt x="0" y="11522"/>
                    </a:lnTo>
                    <a:lnTo>
                      <a:pt x="764" y="11829"/>
                    </a:lnTo>
                    <a:cubicBezTo>
                      <a:pt x="1707" y="12207"/>
                      <a:pt x="2198" y="12222"/>
                      <a:pt x="3266" y="11885"/>
                    </a:cubicBezTo>
                    <a:lnTo>
                      <a:pt x="4100" y="11633"/>
                    </a:lnTo>
                    <a:lnTo>
                      <a:pt x="4170" y="9396"/>
                    </a:lnTo>
                    <a:cubicBezTo>
                      <a:pt x="4224" y="7984"/>
                      <a:pt x="4388" y="7167"/>
                      <a:pt x="4587" y="7187"/>
                    </a:cubicBezTo>
                    <a:cubicBezTo>
                      <a:pt x="4790" y="7207"/>
                      <a:pt x="4972" y="9676"/>
                      <a:pt x="5073" y="14122"/>
                    </a:cubicBezTo>
                    <a:lnTo>
                      <a:pt x="5212" y="21029"/>
                    </a:lnTo>
                    <a:lnTo>
                      <a:pt x="5977" y="21281"/>
                    </a:lnTo>
                    <a:cubicBezTo>
                      <a:pt x="6452" y="21435"/>
                      <a:pt x="7003" y="21505"/>
                      <a:pt x="7575" y="21505"/>
                    </a:cubicBezTo>
                    <a:cubicBezTo>
                      <a:pt x="8148" y="21505"/>
                      <a:pt x="8698" y="21435"/>
                      <a:pt x="9174" y="21281"/>
                    </a:cubicBezTo>
                    <a:cubicBezTo>
                      <a:pt x="9913" y="21041"/>
                      <a:pt x="9921" y="21001"/>
                      <a:pt x="10077" y="17785"/>
                    </a:cubicBezTo>
                    <a:cubicBezTo>
                      <a:pt x="10176" y="15753"/>
                      <a:pt x="10366" y="14570"/>
                      <a:pt x="10564" y="14570"/>
                    </a:cubicBezTo>
                    <a:cubicBezTo>
                      <a:pt x="10761" y="14570"/>
                      <a:pt x="10951" y="15753"/>
                      <a:pt x="11050" y="17785"/>
                    </a:cubicBezTo>
                    <a:cubicBezTo>
                      <a:pt x="11207" y="21001"/>
                      <a:pt x="11215" y="21041"/>
                      <a:pt x="11954" y="21281"/>
                    </a:cubicBezTo>
                    <a:cubicBezTo>
                      <a:pt x="12815" y="21561"/>
                      <a:pt x="13689" y="21591"/>
                      <a:pt x="14803" y="21365"/>
                    </a:cubicBezTo>
                    <a:lnTo>
                      <a:pt x="15637" y="21197"/>
                    </a:lnTo>
                    <a:lnTo>
                      <a:pt x="15776" y="14178"/>
                    </a:lnTo>
                    <a:cubicBezTo>
                      <a:pt x="15878" y="9626"/>
                      <a:pt x="16058" y="7159"/>
                      <a:pt x="16262" y="7159"/>
                    </a:cubicBezTo>
                    <a:cubicBezTo>
                      <a:pt x="16455" y="7159"/>
                      <a:pt x="16583" y="8047"/>
                      <a:pt x="16679" y="9424"/>
                    </a:cubicBezTo>
                    <a:cubicBezTo>
                      <a:pt x="16822" y="11470"/>
                      <a:pt x="16889" y="11694"/>
                      <a:pt x="17444" y="11857"/>
                    </a:cubicBezTo>
                    <a:cubicBezTo>
                      <a:pt x="18317" y="12113"/>
                      <a:pt x="19766" y="12068"/>
                      <a:pt x="20502" y="11773"/>
                    </a:cubicBezTo>
                    <a:cubicBezTo>
                      <a:pt x="21097" y="11534"/>
                      <a:pt x="21127" y="11348"/>
                      <a:pt x="21127" y="8473"/>
                    </a:cubicBezTo>
                    <a:cubicBezTo>
                      <a:pt x="21127" y="3970"/>
                      <a:pt x="21600" y="4195"/>
                      <a:pt x="10633" y="419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64" name="&lt;TFD, LCD&gt;…"/>
          <p:cNvSpPr/>
          <p:nvPr/>
        </p:nvSpPr>
        <p:spPr>
          <a:xfrm>
            <a:off x="14481443" y="3645155"/>
            <a:ext cx="8558502" cy="181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&lt;TFD, LCD&gt;</a:t>
            </a:r>
          </a:p>
          <a:p>
            <a:pPr marL="228600" indent="-228600" algn="l">
              <a:lnSpc>
                <a:spcPct val="150000"/>
              </a:lnSpc>
              <a:buSzPct val="100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사용자가 인식되면 멀티 인터랙션이 시작됨</a:t>
            </a:r>
          </a:p>
          <a:p>
            <a:pPr marL="228600" indent="-228600" algn="l">
              <a:lnSpc>
                <a:spcPct val="150000"/>
              </a:lnSpc>
              <a:buSzPct val="100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LCD에서의 모델이 TFD로 가면서 나타나는 변화를 비쥬얼 아트를 통해 표현 </a:t>
            </a:r>
          </a:p>
          <a:p>
            <a:pPr marL="228600" indent="-228600" algn="l">
              <a:lnSpc>
                <a:spcPct val="150000"/>
              </a:lnSpc>
              <a:buSzPct val="100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LCD화면과 TFD화면 간의 스토리적, 형태적 반전을 보여줌</a:t>
            </a:r>
          </a:p>
        </p:txBody>
      </p:sp>
      <p:sp>
        <p:nvSpPr>
          <p:cNvPr id="565" name="&lt;콘티&gt;"/>
          <p:cNvSpPr/>
          <p:nvPr/>
        </p:nvSpPr>
        <p:spPr>
          <a:xfrm>
            <a:off x="14478000" y="7026596"/>
            <a:ext cx="81167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2000">
                <a:solidFill>
                  <a:srgbClr val="3DA8A9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&lt;콘티&gt;</a:t>
            </a:r>
          </a:p>
        </p:txBody>
      </p:sp>
      <p:grpSp>
        <p:nvGrpSpPr>
          <p:cNvPr id="568" name="그룹"/>
          <p:cNvGrpSpPr/>
          <p:nvPr/>
        </p:nvGrpSpPr>
        <p:grpSpPr>
          <a:xfrm>
            <a:off x="14376234" y="926173"/>
            <a:ext cx="8830596" cy="1492406"/>
            <a:chOff x="0" y="0"/>
            <a:chExt cx="8830595" cy="1492405"/>
          </a:xfrm>
        </p:grpSpPr>
        <p:sp>
          <p:nvSpPr>
            <p:cNvPr id="566" name="모서리가 둥근 직사각형"/>
            <p:cNvSpPr/>
            <p:nvPr/>
          </p:nvSpPr>
          <p:spPr>
            <a:xfrm>
              <a:off x="0" y="0"/>
              <a:ext cx="8830596" cy="1492406"/>
            </a:xfrm>
            <a:prstGeom prst="roundRect">
              <a:avLst>
                <a:gd name="adj" fmla="val 11008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7" name="TFD의 특성을 살릴 수 있는 영상으로, 좌우 디바이스보다…"/>
            <p:cNvSpPr/>
            <p:nvPr/>
          </p:nvSpPr>
          <p:spPr>
            <a:xfrm>
              <a:off x="957494" y="248576"/>
              <a:ext cx="6915608" cy="1022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150000"/>
                </a:lnSpc>
                <a:defRPr sz="2400">
                  <a:solidFill>
                    <a:srgbClr val="FFFFFF"/>
                  </a:solidFill>
                  <a:latin typeface="Apple SD 산돌고딕 Neo 볼드체"/>
                  <a:ea typeface="Apple SD 산돌고딕 Neo 볼드체"/>
                  <a:cs typeface="Apple SD 산돌고딕 Neo 볼드체"/>
                  <a:sym typeface="Apple SD 산돌고딕 Neo 볼드체"/>
                </a:defRPr>
              </a:pPr>
              <a:r>
                <a:t>TFD의 특성을 살릴 수 있는 영상으로, 좌우 디바이스보다</a:t>
              </a:r>
            </a:p>
            <a:p>
              <a:pPr>
                <a:lnSpc>
                  <a:spcPct val="150000"/>
                </a:lnSpc>
                <a:defRPr sz="2400">
                  <a:solidFill>
                    <a:srgbClr val="FFFFFF"/>
                  </a:solidFill>
                  <a:latin typeface="Apple SD 산돌고딕 Neo 볼드체"/>
                  <a:ea typeface="Apple SD 산돌고딕 Neo 볼드체"/>
                  <a:cs typeface="Apple SD 산돌고딕 Neo 볼드체"/>
                  <a:sym typeface="Apple SD 산돌고딕 Neo 볼드체"/>
                </a:defRPr>
              </a:pPr>
              <a:r>
                <a:t>TFD를 부각시키면서 시나리오에 어울리는 구성</a:t>
              </a:r>
            </a:p>
          </p:txBody>
        </p:sp>
      </p:grp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Welcome"/>
          <p:cNvSpPr/>
          <p:nvPr/>
        </p:nvSpPr>
        <p:spPr>
          <a:xfrm>
            <a:off x="1355189" y="1756974"/>
            <a:ext cx="162388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59291" indent="-259291" algn="l" defTabSz="584200">
              <a:buSzPct val="45000"/>
              <a:buBlip>
                <a:blip r:embed="rId2"/>
              </a:buBlip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Welcome</a:t>
            </a:r>
          </a:p>
        </p:txBody>
      </p:sp>
      <p:sp>
        <p:nvSpPr>
          <p:cNvPr id="571" name="&lt;요소기술&gt;…"/>
          <p:cNvSpPr/>
          <p:nvPr/>
        </p:nvSpPr>
        <p:spPr>
          <a:xfrm>
            <a:off x="1344055" y="11411582"/>
            <a:ext cx="847785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&lt;요소기술&gt;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Body tracking: 2-1</a:t>
            </a:r>
          </a:p>
        </p:txBody>
      </p:sp>
      <p:sp>
        <p:nvSpPr>
          <p:cNvPr id="572" name="&lt;TFD&gt;…"/>
          <p:cNvSpPr/>
          <p:nvPr/>
        </p:nvSpPr>
        <p:spPr>
          <a:xfrm>
            <a:off x="12869417" y="2311021"/>
            <a:ext cx="10838076" cy="4730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&lt;TFD&gt;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사용자가 N초 이상 제스처 인식 영역에 머물렀을 때, 안내자가 앞으로 다가와 사용자에게 인사를 함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해당 사이니지의 콘텐츠 이용 방법에 대하여 음성으로 안내함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사용자는 하나를 선택하여 해당 기능으로 진입함</a:t>
            </a:r>
          </a:p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endParaRPr/>
          </a:p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&lt;안내멘트&gt;</a:t>
            </a:r>
          </a:p>
          <a:p>
            <a:pPr lvl="1" algn="l" defTabSz="457200">
              <a:lnSpc>
                <a:spcPct val="117999"/>
              </a:lnSpc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#1. “투명하게 확장되는 사이니지, 프리즘 입니다.”</a:t>
            </a:r>
          </a:p>
          <a:p>
            <a:pPr lvl="1" algn="l" defTabSz="457200">
              <a:lnSpc>
                <a:spcPct val="117999"/>
              </a:lnSpc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#2. “프리즘에서는 코디네이션(왼쪽 가르킴)과 오브젝트 뷰어(오른쪽 가르킴)를 체험할 수 있</a:t>
            </a:r>
            <a:endParaRPr lang="en-US"/>
          </a:p>
          <a:p>
            <a:pPr lvl="1" algn="l" defTabSz="457200">
              <a:lnSpc>
                <a:spcPct val="117999"/>
              </a:lnSpc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/>
              <a:t>       </a:t>
            </a:r>
            <a:r>
              <a:t>습니다.”</a:t>
            </a:r>
          </a:p>
          <a:p>
            <a:pPr lvl="1" algn="l" defTabSz="457200">
              <a:lnSpc>
                <a:spcPct val="117999"/>
              </a:lnSpc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#3. “원하시는 콘텐츠를 향해, 손을 앞으로 내밀어(손바닥을 앞으로 향하면서 내미는 동작을 </a:t>
            </a:r>
            <a:endParaRPr lang="en-US"/>
          </a:p>
          <a:p>
            <a:pPr lvl="1" algn="l" defTabSz="457200">
              <a:lnSpc>
                <a:spcPct val="117999"/>
              </a:lnSpc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/>
              <a:t>      </a:t>
            </a:r>
            <a:r>
              <a:t>한다) 해당 콘텐츠에 진입하세요.”</a:t>
            </a:r>
          </a:p>
        </p:txBody>
      </p:sp>
      <p:sp>
        <p:nvSpPr>
          <p:cNvPr id="573" name="&lt;투명/플렉서블의 가치&gt;…"/>
          <p:cNvSpPr/>
          <p:nvPr/>
        </p:nvSpPr>
        <p:spPr>
          <a:xfrm>
            <a:off x="13041390" y="11411582"/>
            <a:ext cx="999855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&lt;투명/플렉서블의 가치&gt;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투명 : 주위 환경과 자연스럽게 어우러져 모델이 현실에 존재하는 듯한 느낌을 줌.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플렉서블 : 볼록하게 튀어나온 곡면 위에서 모델이 움직이며 공간감을 부여함.</a:t>
            </a:r>
          </a:p>
        </p:txBody>
      </p:sp>
      <p:sp>
        <p:nvSpPr>
          <p:cNvPr id="574" name="Scene #. 콘텐츠 안내"/>
          <p:cNvSpPr/>
          <p:nvPr/>
        </p:nvSpPr>
        <p:spPr>
          <a:xfrm>
            <a:off x="1344055" y="2311021"/>
            <a:ext cx="847785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25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 #. 콘텐츠 안내</a:t>
            </a:r>
          </a:p>
        </p:txBody>
      </p:sp>
      <p:sp>
        <p:nvSpPr>
          <p:cNvPr id="575" name="직사각형"/>
          <p:cNvSpPr/>
          <p:nvPr/>
        </p:nvSpPr>
        <p:spPr>
          <a:xfrm>
            <a:off x="1340707" y="3372262"/>
            <a:ext cx="9136187" cy="72003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76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36047" r="32959"/>
          <a:stretch>
            <a:fillRect/>
          </a:stretch>
        </p:blipFill>
        <p:spPr>
          <a:xfrm>
            <a:off x="4799265" y="3660775"/>
            <a:ext cx="3454731" cy="6896353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직사각형"/>
          <p:cNvSpPr/>
          <p:nvPr/>
        </p:nvSpPr>
        <p:spPr>
          <a:xfrm>
            <a:off x="1581470" y="3821197"/>
            <a:ext cx="3280193" cy="6030063"/>
          </a:xfrm>
          <a:prstGeom prst="rect">
            <a:avLst/>
          </a:prstGeom>
          <a:solidFill>
            <a:srgbClr val="FFFFFF"/>
          </a:solidFill>
          <a:ln w="127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8" name="직사각형"/>
          <p:cNvSpPr/>
          <p:nvPr/>
        </p:nvSpPr>
        <p:spPr>
          <a:xfrm>
            <a:off x="8145664" y="3781811"/>
            <a:ext cx="3280193" cy="6030062"/>
          </a:xfrm>
          <a:prstGeom prst="rect">
            <a:avLst/>
          </a:prstGeom>
          <a:solidFill>
            <a:srgbClr val="FFFFFF"/>
          </a:solidFill>
          <a:ln w="127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81" name="그룹"/>
          <p:cNvGrpSpPr/>
          <p:nvPr/>
        </p:nvGrpSpPr>
        <p:grpSpPr>
          <a:xfrm>
            <a:off x="6221607" y="2934224"/>
            <a:ext cx="1200548" cy="2001839"/>
            <a:chOff x="-282056" y="105876"/>
            <a:chExt cx="1200546" cy="2001837"/>
          </a:xfrm>
        </p:grpSpPr>
        <p:sp>
          <p:nvSpPr>
            <p:cNvPr id="579" name="설명 풍선"/>
            <p:cNvSpPr/>
            <p:nvPr/>
          </p:nvSpPr>
          <p:spPr>
            <a:xfrm>
              <a:off x="-282057" y="105876"/>
              <a:ext cx="1200548" cy="2001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8" y="0"/>
                  </a:moveTo>
                  <a:cubicBezTo>
                    <a:pt x="326" y="0"/>
                    <a:pt x="0" y="195"/>
                    <a:pt x="0" y="437"/>
                  </a:cubicBezTo>
                  <a:lnTo>
                    <a:pt x="0" y="8308"/>
                  </a:lnTo>
                  <a:cubicBezTo>
                    <a:pt x="0" y="8549"/>
                    <a:pt x="326" y="8744"/>
                    <a:pt x="728" y="8744"/>
                  </a:cubicBezTo>
                  <a:lnTo>
                    <a:pt x="5877" y="8744"/>
                  </a:lnTo>
                  <a:lnTo>
                    <a:pt x="7340" y="21600"/>
                  </a:lnTo>
                  <a:lnTo>
                    <a:pt x="8797" y="8744"/>
                  </a:lnTo>
                  <a:lnTo>
                    <a:pt x="20872" y="8744"/>
                  </a:lnTo>
                  <a:cubicBezTo>
                    <a:pt x="21274" y="8744"/>
                    <a:pt x="21600" y="8549"/>
                    <a:pt x="21600" y="8308"/>
                  </a:cubicBezTo>
                  <a:lnTo>
                    <a:pt x="21600" y="437"/>
                  </a:lnTo>
                  <a:cubicBezTo>
                    <a:pt x="21600" y="195"/>
                    <a:pt x="21274" y="0"/>
                    <a:pt x="20872" y="0"/>
                  </a:cubicBezTo>
                  <a:lnTo>
                    <a:pt x="728" y="0"/>
                  </a:lnTo>
                  <a:close/>
                </a:path>
              </a:pathLst>
            </a:custGeom>
            <a:solidFill>
              <a:srgbClr val="DCDEE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80" name="500px-Speaker_Icon_svg.png" descr="500px-Speaker_Icon_svg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3892" y="185449"/>
              <a:ext cx="628643" cy="628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82" name="Scene Detail"/>
          <p:cNvSpPr/>
          <p:nvPr/>
        </p:nvSpPr>
        <p:spPr>
          <a:xfrm>
            <a:off x="741688" y="897766"/>
            <a:ext cx="22101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 Detail</a:t>
            </a:r>
          </a:p>
        </p:txBody>
      </p:sp>
      <p:sp>
        <p:nvSpPr>
          <p:cNvPr id="583" name="선"/>
          <p:cNvSpPr/>
          <p:nvPr/>
        </p:nvSpPr>
        <p:spPr>
          <a:xfrm>
            <a:off x="1344055" y="11227711"/>
            <a:ext cx="21695888" cy="1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584" name="&lt;LCD&gt;…"/>
          <p:cNvSpPr/>
          <p:nvPr/>
        </p:nvSpPr>
        <p:spPr>
          <a:xfrm>
            <a:off x="12988914" y="7109024"/>
            <a:ext cx="690982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&lt;LCD&gt;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LCD에서 사이니지 콘텐츠 이미지와 제스쳐로 선택 가능한 UI 제공</a:t>
            </a:r>
          </a:p>
        </p:txBody>
      </p:sp>
      <p:grpSp>
        <p:nvGrpSpPr>
          <p:cNvPr id="587" name="그룹"/>
          <p:cNvGrpSpPr/>
          <p:nvPr/>
        </p:nvGrpSpPr>
        <p:grpSpPr>
          <a:xfrm>
            <a:off x="13488615" y="8165267"/>
            <a:ext cx="9310268" cy="2601252"/>
            <a:chOff x="0" y="0"/>
            <a:chExt cx="9310267" cy="2601250"/>
          </a:xfrm>
        </p:grpSpPr>
        <p:pic>
          <p:nvPicPr>
            <p:cNvPr id="585" name="pasted-image.tiff" descr="pasted-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682252" cy="26012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6" name="20111014_SBS_%EB%89%B4%EC%8A%A48_%EA%B8%88%EC%9A%94%ED%84%B0%EC%B9%98_-_%EB%B0%95%EC%84%A0%EC%98%81.ts_000058.029.jpg" descr="20111014_SBS_%EB%89%B4%EC%8A%A48_%EA%B8%88%EC%9A%94%ED%84%B0%EC%B9%98_-_%EB%B0%95%EC%84%A0%EC%98%81.ts_000058.029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719825" y="0"/>
              <a:ext cx="4590443" cy="26012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94" name="그룹"/>
          <p:cNvGrpSpPr/>
          <p:nvPr/>
        </p:nvGrpSpPr>
        <p:grpSpPr>
          <a:xfrm>
            <a:off x="4152120" y="11688905"/>
            <a:ext cx="922551" cy="922551"/>
            <a:chOff x="0" y="0"/>
            <a:chExt cx="922550" cy="922550"/>
          </a:xfrm>
        </p:grpSpPr>
        <p:sp>
          <p:nvSpPr>
            <p:cNvPr id="588" name="그룹"/>
            <p:cNvSpPr/>
            <p:nvPr/>
          </p:nvSpPr>
          <p:spPr>
            <a:xfrm>
              <a:off x="0" y="0"/>
              <a:ext cx="922551" cy="92255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593" name="그룹"/>
            <p:cNvGrpSpPr/>
            <p:nvPr/>
          </p:nvGrpSpPr>
          <p:grpSpPr>
            <a:xfrm>
              <a:off x="30845" y="178068"/>
              <a:ext cx="885350" cy="575726"/>
              <a:chOff x="0" y="0"/>
              <a:chExt cx="885348" cy="575724"/>
            </a:xfrm>
          </p:grpSpPr>
          <p:pic>
            <p:nvPicPr>
              <p:cNvPr id="589" name="model.jpg" descr="model.jp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332" t="5471" r="2332" b="5471"/>
              <a:stretch>
                <a:fillRect/>
              </a:stretch>
            </p:blipFill>
            <p:spPr>
              <a:xfrm>
                <a:off x="194158" y="0"/>
                <a:ext cx="534845" cy="3614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90" name="도형"/>
              <p:cNvSpPr/>
              <p:nvPr/>
            </p:nvSpPr>
            <p:spPr>
              <a:xfrm>
                <a:off x="-1" y="50253"/>
                <a:ext cx="885350" cy="525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3" h="21116" extrusionOk="0">
                    <a:moveTo>
                      <a:pt x="10157" y="0"/>
                    </a:moveTo>
                    <a:lnTo>
                      <a:pt x="1895" y="13236"/>
                    </a:lnTo>
                    <a:cubicBezTo>
                      <a:pt x="-925" y="15177"/>
                      <a:pt x="-601" y="17910"/>
                      <a:pt x="2889" y="19662"/>
                    </a:cubicBezTo>
                    <a:cubicBezTo>
                      <a:pt x="6750" y="21600"/>
                      <a:pt x="13010" y="21600"/>
                      <a:pt x="16871" y="19662"/>
                    </a:cubicBezTo>
                    <a:cubicBezTo>
                      <a:pt x="20291" y="17946"/>
                      <a:pt x="20675" y="15283"/>
                      <a:pt x="18036" y="13351"/>
                    </a:cubicBezTo>
                    <a:lnTo>
                      <a:pt x="10157" y="0"/>
                    </a:lnTo>
                    <a:close/>
                  </a:path>
                </a:pathLst>
              </a:custGeom>
              <a:solidFill>
                <a:schemeClr val="accent5">
                  <a:hueOff val="-444211"/>
                  <a:satOff val="-14915"/>
                  <a:lumOff val="22857"/>
                  <a:alpha val="1268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pic>
            <p:nvPicPr>
              <p:cNvPr id="591" name="그룹" descr="그룹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40345" t="19256" r="40335" b="18911"/>
              <a:stretch>
                <a:fillRect/>
              </a:stretch>
            </p:blipFill>
            <p:spPr>
              <a:xfrm>
                <a:off x="45840" y="203312"/>
                <a:ext cx="120668" cy="305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0" h="21515" extrusionOk="0">
                    <a:moveTo>
                      <a:pt x="10425" y="0"/>
                    </a:moveTo>
                    <a:cubicBezTo>
                      <a:pt x="8761" y="10"/>
                      <a:pt x="7137" y="341"/>
                      <a:pt x="6255" y="1007"/>
                    </a:cubicBezTo>
                    <a:cubicBezTo>
                      <a:pt x="5008" y="1949"/>
                      <a:pt x="6054" y="3312"/>
                      <a:pt x="8340" y="3692"/>
                    </a:cubicBezTo>
                    <a:cubicBezTo>
                      <a:pt x="8686" y="3749"/>
                      <a:pt x="9679" y="3799"/>
                      <a:pt x="10564" y="3804"/>
                    </a:cubicBezTo>
                    <a:cubicBezTo>
                      <a:pt x="14327" y="3822"/>
                      <a:pt x="16605" y="2289"/>
                      <a:pt x="14734" y="979"/>
                    </a:cubicBezTo>
                    <a:cubicBezTo>
                      <a:pt x="13797" y="323"/>
                      <a:pt x="12088" y="-9"/>
                      <a:pt x="10425" y="0"/>
                    </a:cubicBezTo>
                    <a:close/>
                    <a:moveTo>
                      <a:pt x="10633" y="4195"/>
                    </a:moveTo>
                    <a:cubicBezTo>
                      <a:pt x="1705" y="4195"/>
                      <a:pt x="1335" y="4211"/>
                      <a:pt x="486" y="5062"/>
                    </a:cubicBezTo>
                    <a:cubicBezTo>
                      <a:pt x="65" y="5485"/>
                      <a:pt x="0" y="6106"/>
                      <a:pt x="0" y="8557"/>
                    </a:cubicBezTo>
                    <a:lnTo>
                      <a:pt x="0" y="11522"/>
                    </a:lnTo>
                    <a:lnTo>
                      <a:pt x="764" y="11829"/>
                    </a:lnTo>
                    <a:cubicBezTo>
                      <a:pt x="1707" y="12207"/>
                      <a:pt x="2198" y="12222"/>
                      <a:pt x="3266" y="11885"/>
                    </a:cubicBezTo>
                    <a:lnTo>
                      <a:pt x="4100" y="11633"/>
                    </a:lnTo>
                    <a:lnTo>
                      <a:pt x="4170" y="9396"/>
                    </a:lnTo>
                    <a:cubicBezTo>
                      <a:pt x="4224" y="7984"/>
                      <a:pt x="4388" y="7167"/>
                      <a:pt x="4587" y="7187"/>
                    </a:cubicBezTo>
                    <a:cubicBezTo>
                      <a:pt x="4790" y="7207"/>
                      <a:pt x="4972" y="9676"/>
                      <a:pt x="5073" y="14122"/>
                    </a:cubicBezTo>
                    <a:lnTo>
                      <a:pt x="5212" y="21029"/>
                    </a:lnTo>
                    <a:lnTo>
                      <a:pt x="5977" y="21281"/>
                    </a:lnTo>
                    <a:cubicBezTo>
                      <a:pt x="6452" y="21435"/>
                      <a:pt x="7003" y="21505"/>
                      <a:pt x="7575" y="21505"/>
                    </a:cubicBezTo>
                    <a:cubicBezTo>
                      <a:pt x="8148" y="21505"/>
                      <a:pt x="8698" y="21435"/>
                      <a:pt x="9174" y="21281"/>
                    </a:cubicBezTo>
                    <a:cubicBezTo>
                      <a:pt x="9913" y="21041"/>
                      <a:pt x="9921" y="21001"/>
                      <a:pt x="10077" y="17785"/>
                    </a:cubicBezTo>
                    <a:cubicBezTo>
                      <a:pt x="10176" y="15753"/>
                      <a:pt x="10366" y="14570"/>
                      <a:pt x="10564" y="14570"/>
                    </a:cubicBezTo>
                    <a:cubicBezTo>
                      <a:pt x="10761" y="14570"/>
                      <a:pt x="10951" y="15753"/>
                      <a:pt x="11050" y="17785"/>
                    </a:cubicBezTo>
                    <a:cubicBezTo>
                      <a:pt x="11207" y="21001"/>
                      <a:pt x="11215" y="21041"/>
                      <a:pt x="11954" y="21281"/>
                    </a:cubicBezTo>
                    <a:cubicBezTo>
                      <a:pt x="12815" y="21561"/>
                      <a:pt x="13689" y="21591"/>
                      <a:pt x="14803" y="21365"/>
                    </a:cubicBezTo>
                    <a:lnTo>
                      <a:pt x="15637" y="21197"/>
                    </a:lnTo>
                    <a:lnTo>
                      <a:pt x="15776" y="14178"/>
                    </a:lnTo>
                    <a:cubicBezTo>
                      <a:pt x="15878" y="9626"/>
                      <a:pt x="16058" y="7159"/>
                      <a:pt x="16262" y="7159"/>
                    </a:cubicBezTo>
                    <a:cubicBezTo>
                      <a:pt x="16455" y="7159"/>
                      <a:pt x="16583" y="8047"/>
                      <a:pt x="16679" y="9424"/>
                    </a:cubicBezTo>
                    <a:cubicBezTo>
                      <a:pt x="16822" y="11470"/>
                      <a:pt x="16889" y="11694"/>
                      <a:pt x="17444" y="11857"/>
                    </a:cubicBezTo>
                    <a:cubicBezTo>
                      <a:pt x="18317" y="12113"/>
                      <a:pt x="19766" y="12068"/>
                      <a:pt x="20502" y="11773"/>
                    </a:cubicBezTo>
                    <a:cubicBezTo>
                      <a:pt x="21097" y="11534"/>
                      <a:pt x="21127" y="11348"/>
                      <a:pt x="21127" y="8473"/>
                    </a:cubicBezTo>
                    <a:cubicBezTo>
                      <a:pt x="21127" y="3970"/>
                      <a:pt x="21600" y="4195"/>
                      <a:pt x="10633" y="419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2" name="그룹" descr="그룹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40345" t="19256" r="40335" b="18911"/>
              <a:stretch>
                <a:fillRect/>
              </a:stretch>
            </p:blipFill>
            <p:spPr>
              <a:xfrm>
                <a:off x="480679" y="100055"/>
                <a:ext cx="120668" cy="305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0" h="21515" extrusionOk="0">
                    <a:moveTo>
                      <a:pt x="10425" y="0"/>
                    </a:moveTo>
                    <a:cubicBezTo>
                      <a:pt x="8761" y="10"/>
                      <a:pt x="7137" y="341"/>
                      <a:pt x="6255" y="1007"/>
                    </a:cubicBezTo>
                    <a:cubicBezTo>
                      <a:pt x="5008" y="1949"/>
                      <a:pt x="6054" y="3312"/>
                      <a:pt x="8340" y="3692"/>
                    </a:cubicBezTo>
                    <a:cubicBezTo>
                      <a:pt x="8686" y="3749"/>
                      <a:pt x="9679" y="3799"/>
                      <a:pt x="10564" y="3804"/>
                    </a:cubicBezTo>
                    <a:cubicBezTo>
                      <a:pt x="14327" y="3822"/>
                      <a:pt x="16605" y="2289"/>
                      <a:pt x="14734" y="979"/>
                    </a:cubicBezTo>
                    <a:cubicBezTo>
                      <a:pt x="13797" y="323"/>
                      <a:pt x="12088" y="-9"/>
                      <a:pt x="10425" y="0"/>
                    </a:cubicBezTo>
                    <a:close/>
                    <a:moveTo>
                      <a:pt x="10633" y="4195"/>
                    </a:moveTo>
                    <a:cubicBezTo>
                      <a:pt x="1705" y="4195"/>
                      <a:pt x="1335" y="4211"/>
                      <a:pt x="486" y="5062"/>
                    </a:cubicBezTo>
                    <a:cubicBezTo>
                      <a:pt x="65" y="5485"/>
                      <a:pt x="0" y="6106"/>
                      <a:pt x="0" y="8557"/>
                    </a:cubicBezTo>
                    <a:lnTo>
                      <a:pt x="0" y="11522"/>
                    </a:lnTo>
                    <a:lnTo>
                      <a:pt x="764" y="11829"/>
                    </a:lnTo>
                    <a:cubicBezTo>
                      <a:pt x="1707" y="12207"/>
                      <a:pt x="2198" y="12222"/>
                      <a:pt x="3266" y="11885"/>
                    </a:cubicBezTo>
                    <a:lnTo>
                      <a:pt x="4100" y="11633"/>
                    </a:lnTo>
                    <a:lnTo>
                      <a:pt x="4170" y="9396"/>
                    </a:lnTo>
                    <a:cubicBezTo>
                      <a:pt x="4224" y="7984"/>
                      <a:pt x="4388" y="7167"/>
                      <a:pt x="4587" y="7187"/>
                    </a:cubicBezTo>
                    <a:cubicBezTo>
                      <a:pt x="4790" y="7207"/>
                      <a:pt x="4972" y="9676"/>
                      <a:pt x="5073" y="14122"/>
                    </a:cubicBezTo>
                    <a:lnTo>
                      <a:pt x="5212" y="21029"/>
                    </a:lnTo>
                    <a:lnTo>
                      <a:pt x="5977" y="21281"/>
                    </a:lnTo>
                    <a:cubicBezTo>
                      <a:pt x="6452" y="21435"/>
                      <a:pt x="7003" y="21505"/>
                      <a:pt x="7575" y="21505"/>
                    </a:cubicBezTo>
                    <a:cubicBezTo>
                      <a:pt x="8148" y="21505"/>
                      <a:pt x="8698" y="21435"/>
                      <a:pt x="9174" y="21281"/>
                    </a:cubicBezTo>
                    <a:cubicBezTo>
                      <a:pt x="9913" y="21041"/>
                      <a:pt x="9921" y="21001"/>
                      <a:pt x="10077" y="17785"/>
                    </a:cubicBezTo>
                    <a:cubicBezTo>
                      <a:pt x="10176" y="15753"/>
                      <a:pt x="10366" y="14570"/>
                      <a:pt x="10564" y="14570"/>
                    </a:cubicBezTo>
                    <a:cubicBezTo>
                      <a:pt x="10761" y="14570"/>
                      <a:pt x="10951" y="15753"/>
                      <a:pt x="11050" y="17785"/>
                    </a:cubicBezTo>
                    <a:cubicBezTo>
                      <a:pt x="11207" y="21001"/>
                      <a:pt x="11215" y="21041"/>
                      <a:pt x="11954" y="21281"/>
                    </a:cubicBezTo>
                    <a:cubicBezTo>
                      <a:pt x="12815" y="21561"/>
                      <a:pt x="13689" y="21591"/>
                      <a:pt x="14803" y="21365"/>
                    </a:cubicBezTo>
                    <a:lnTo>
                      <a:pt x="15637" y="21197"/>
                    </a:lnTo>
                    <a:lnTo>
                      <a:pt x="15776" y="14178"/>
                    </a:lnTo>
                    <a:cubicBezTo>
                      <a:pt x="15878" y="9626"/>
                      <a:pt x="16058" y="7159"/>
                      <a:pt x="16262" y="7159"/>
                    </a:cubicBezTo>
                    <a:cubicBezTo>
                      <a:pt x="16455" y="7159"/>
                      <a:pt x="16583" y="8047"/>
                      <a:pt x="16679" y="9424"/>
                    </a:cubicBezTo>
                    <a:cubicBezTo>
                      <a:pt x="16822" y="11470"/>
                      <a:pt x="16889" y="11694"/>
                      <a:pt x="17444" y="11857"/>
                    </a:cubicBezTo>
                    <a:cubicBezTo>
                      <a:pt x="18317" y="12113"/>
                      <a:pt x="19766" y="12068"/>
                      <a:pt x="20502" y="11773"/>
                    </a:cubicBezTo>
                    <a:cubicBezTo>
                      <a:pt x="21097" y="11534"/>
                      <a:pt x="21127" y="11348"/>
                      <a:pt x="21127" y="8473"/>
                    </a:cubicBezTo>
                    <a:cubicBezTo>
                      <a:pt x="21127" y="3970"/>
                      <a:pt x="21600" y="4195"/>
                      <a:pt x="10633" y="419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600" name="그룹"/>
          <p:cNvGrpSpPr/>
          <p:nvPr/>
        </p:nvGrpSpPr>
        <p:grpSpPr>
          <a:xfrm>
            <a:off x="2059343" y="5571118"/>
            <a:ext cx="2392670" cy="2062574"/>
            <a:chOff x="0" y="0"/>
            <a:chExt cx="2392669" cy="2062573"/>
          </a:xfrm>
        </p:grpSpPr>
        <p:grpSp>
          <p:nvGrpSpPr>
            <p:cNvPr id="598" name="그룹"/>
            <p:cNvGrpSpPr/>
            <p:nvPr/>
          </p:nvGrpSpPr>
          <p:grpSpPr>
            <a:xfrm>
              <a:off x="0" y="0"/>
              <a:ext cx="2392670" cy="2062574"/>
              <a:chOff x="0" y="0"/>
              <a:chExt cx="2392669" cy="2062573"/>
            </a:xfrm>
          </p:grpSpPr>
          <p:sp>
            <p:nvSpPr>
              <p:cNvPr id="595" name="직사각형"/>
              <p:cNvSpPr/>
              <p:nvPr/>
            </p:nvSpPr>
            <p:spPr>
              <a:xfrm>
                <a:off x="0" y="0"/>
                <a:ext cx="2392670" cy="2062574"/>
              </a:xfrm>
              <a:prstGeom prst="rect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Apple SD 산돌고딕 Neo 중간체"/>
                    <a:ea typeface="Apple SD 산돌고딕 Neo 중간체"/>
                    <a:cs typeface="Apple SD 산돌고딕 Neo 중간체"/>
                    <a:sym typeface="Apple SD 산돌고딕 Neo 중간체"/>
                  </a:defRPr>
                </a:pPr>
                <a:endParaRPr/>
              </a:p>
            </p:txBody>
          </p:sp>
          <p:sp>
            <p:nvSpPr>
              <p:cNvPr id="596" name="선"/>
              <p:cNvSpPr/>
              <p:nvPr/>
            </p:nvSpPr>
            <p:spPr>
              <a:xfrm flipV="1">
                <a:off x="8980" y="8980"/>
                <a:ext cx="2374709" cy="20446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597" name="선"/>
              <p:cNvSpPr/>
              <p:nvPr/>
            </p:nvSpPr>
            <p:spPr>
              <a:xfrm>
                <a:off x="8980" y="9671"/>
                <a:ext cx="2374709" cy="204032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sp>
          <p:nvSpPr>
            <p:cNvPr id="599" name="코디네이션"/>
            <p:cNvSpPr/>
            <p:nvPr/>
          </p:nvSpPr>
          <p:spPr>
            <a:xfrm>
              <a:off x="260344" y="720941"/>
              <a:ext cx="1871981" cy="5969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>
                  <a:latin typeface="Apple SD 산돌고딕 Neo 중간체"/>
                  <a:ea typeface="Apple SD 산돌고딕 Neo 중간체"/>
                  <a:cs typeface="Apple SD 산돌고딕 Neo 중간체"/>
                  <a:sym typeface="Apple SD 산돌고딕 Neo 중간체"/>
                </a:defRPr>
              </a:lvl1pPr>
            </a:lstStyle>
            <a:p>
              <a:r>
                <a:t>코디네이션</a:t>
              </a:r>
            </a:p>
          </p:txBody>
        </p:sp>
      </p:grpSp>
      <p:grpSp>
        <p:nvGrpSpPr>
          <p:cNvPr id="606" name="그룹"/>
          <p:cNvGrpSpPr/>
          <p:nvPr/>
        </p:nvGrpSpPr>
        <p:grpSpPr>
          <a:xfrm>
            <a:off x="8612875" y="5571118"/>
            <a:ext cx="2392670" cy="2062574"/>
            <a:chOff x="0" y="0"/>
            <a:chExt cx="2392669" cy="2062573"/>
          </a:xfrm>
        </p:grpSpPr>
        <p:grpSp>
          <p:nvGrpSpPr>
            <p:cNvPr id="604" name="그룹"/>
            <p:cNvGrpSpPr/>
            <p:nvPr/>
          </p:nvGrpSpPr>
          <p:grpSpPr>
            <a:xfrm>
              <a:off x="0" y="0"/>
              <a:ext cx="2392670" cy="2062574"/>
              <a:chOff x="0" y="0"/>
              <a:chExt cx="2392669" cy="2062573"/>
            </a:xfrm>
          </p:grpSpPr>
          <p:sp>
            <p:nvSpPr>
              <p:cNvPr id="601" name="직사각형"/>
              <p:cNvSpPr/>
              <p:nvPr/>
            </p:nvSpPr>
            <p:spPr>
              <a:xfrm>
                <a:off x="0" y="0"/>
                <a:ext cx="2392670" cy="2062574"/>
              </a:xfrm>
              <a:prstGeom prst="rect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Apple SD 산돌고딕 Neo 중간체"/>
                    <a:ea typeface="Apple SD 산돌고딕 Neo 중간체"/>
                    <a:cs typeface="Apple SD 산돌고딕 Neo 중간체"/>
                    <a:sym typeface="Apple SD 산돌고딕 Neo 중간체"/>
                  </a:defRPr>
                </a:pPr>
                <a:endParaRPr/>
              </a:p>
            </p:txBody>
          </p:sp>
          <p:sp>
            <p:nvSpPr>
              <p:cNvPr id="602" name="선"/>
              <p:cNvSpPr/>
              <p:nvPr/>
            </p:nvSpPr>
            <p:spPr>
              <a:xfrm flipV="1">
                <a:off x="8980" y="8980"/>
                <a:ext cx="2374709" cy="20446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603" name="선"/>
              <p:cNvSpPr/>
              <p:nvPr/>
            </p:nvSpPr>
            <p:spPr>
              <a:xfrm>
                <a:off x="8980" y="9671"/>
                <a:ext cx="2374709" cy="204032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sp>
          <p:nvSpPr>
            <p:cNvPr id="605" name="Object…"/>
            <p:cNvSpPr/>
            <p:nvPr/>
          </p:nvSpPr>
          <p:spPr>
            <a:xfrm>
              <a:off x="424936" y="473291"/>
              <a:ext cx="1542797" cy="1092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200">
                  <a:latin typeface="Apple SD 산돌고딕 Neo 중간체"/>
                  <a:ea typeface="Apple SD 산돌고딕 Neo 중간체"/>
                  <a:cs typeface="Apple SD 산돌고딕 Neo 중간체"/>
                  <a:sym typeface="Apple SD 산돌고딕 Neo 중간체"/>
                </a:defRPr>
              </a:pPr>
              <a:r>
                <a:t>Object  </a:t>
              </a:r>
            </a:p>
            <a:p>
              <a:pPr>
                <a:defRPr sz="3200">
                  <a:latin typeface="Apple SD 산돌고딕 Neo 중간체"/>
                  <a:ea typeface="Apple SD 산돌고딕 Neo 중간체"/>
                  <a:cs typeface="Apple SD 산돌고딕 Neo 중간체"/>
                  <a:sym typeface="Apple SD 산돌고딕 Neo 중간체"/>
                </a:defRPr>
              </a:pPr>
              <a:r>
                <a:t>viewer</a:t>
              </a:r>
            </a:p>
          </p:txBody>
        </p:sp>
      </p:grp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Contents_Interactivity"/>
          <p:cNvSpPr/>
          <p:nvPr/>
        </p:nvSpPr>
        <p:spPr>
          <a:xfrm>
            <a:off x="741688" y="897766"/>
            <a:ext cx="385153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Contents_Interactivity</a:t>
            </a:r>
          </a:p>
        </p:txBody>
      </p:sp>
      <p:sp>
        <p:nvSpPr>
          <p:cNvPr id="609" name="코디네이션…"/>
          <p:cNvSpPr/>
          <p:nvPr/>
        </p:nvSpPr>
        <p:spPr>
          <a:xfrm>
            <a:off x="2181508" y="2355172"/>
            <a:ext cx="4602855" cy="1182494"/>
          </a:xfrm>
          <a:prstGeom prst="roundRect">
            <a:avLst>
              <a:gd name="adj" fmla="val 50000"/>
            </a:avLst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5833" tIns="105833" rIns="105833" bIns="105833" anchor="ctr"/>
          <a:lstStyle/>
          <a:p>
            <a:pPr defTabSz="2140185">
              <a:lnSpc>
                <a:spcPct val="120000"/>
              </a:lnSpc>
              <a:defRPr sz="2200">
                <a:solidFill>
                  <a:srgbClr val="FFFFFF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코디네이션</a:t>
            </a:r>
          </a:p>
          <a:p>
            <a:pPr defTabSz="2140185">
              <a:lnSpc>
                <a:spcPct val="120000"/>
              </a:lnSpc>
              <a:defRPr sz="2200">
                <a:solidFill>
                  <a:srgbClr val="FFFFFF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(입체 모델 parallax)</a:t>
            </a:r>
          </a:p>
        </p:txBody>
      </p:sp>
      <p:sp>
        <p:nvSpPr>
          <p:cNvPr id="610" name="모서리가 둥근 직사각형"/>
          <p:cNvSpPr/>
          <p:nvPr/>
        </p:nvSpPr>
        <p:spPr>
          <a:xfrm>
            <a:off x="7371169" y="2355172"/>
            <a:ext cx="14631052" cy="5037913"/>
          </a:xfrm>
          <a:prstGeom prst="roundRect">
            <a:avLst>
              <a:gd name="adj" fmla="val 2535"/>
            </a:avLst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1" name="플렉서블 속성을 활용한 개인화 콘텐츠…"/>
          <p:cNvSpPr/>
          <p:nvPr/>
        </p:nvSpPr>
        <p:spPr>
          <a:xfrm>
            <a:off x="7509380" y="2377294"/>
            <a:ext cx="14354632" cy="5088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 anchorCtr="0">
            <a:spAutoFit/>
          </a:bodyPr>
          <a:lstStyle/>
          <a:p>
            <a:pPr marL="488461" indent="-488461" algn="l">
              <a:lnSpc>
                <a:spcPct val="150000"/>
              </a:lnSpc>
              <a:buSzPct val="75000"/>
              <a:buChar char="•"/>
              <a:defRPr sz="3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플렉서블 속성을 활용한 개인화 콘텐츠</a:t>
            </a:r>
          </a:p>
          <a:p>
            <a:pPr marL="488461" indent="-488461" algn="l">
              <a:lnSpc>
                <a:spcPct val="150000"/>
              </a:lnSpc>
              <a:buSzPct val="75000"/>
              <a:buChar char="•"/>
              <a:defRPr sz="3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원하는 성별의 모델을 선택할 수 있는 기능</a:t>
            </a:r>
          </a:p>
          <a:p>
            <a:pPr marL="488461" indent="-488461" algn="l">
              <a:lnSpc>
                <a:spcPct val="150000"/>
              </a:lnSpc>
              <a:buSzPct val="75000"/>
              <a:buChar char="•"/>
              <a:defRPr sz="3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계절별 옷을 선택하여 모델에 실사로 입혀보는 기능</a:t>
            </a:r>
          </a:p>
          <a:p>
            <a:pPr marL="488461" indent="-488461" algn="l">
              <a:lnSpc>
                <a:spcPct val="150000"/>
              </a:lnSpc>
              <a:buSzPct val="75000"/>
              <a:buChar char="•"/>
              <a:defRPr sz="3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옷이 변경될 때마다 각기 다른 포즈 연출</a:t>
            </a:r>
          </a:p>
          <a:p>
            <a:pPr marL="488461" indent="-488461" algn="l">
              <a:lnSpc>
                <a:spcPct val="150000"/>
              </a:lnSpc>
              <a:buSzPct val="75000"/>
              <a:buChar char="•"/>
              <a:defRPr sz="3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사용자의 동선과 시선 방향, 움직임에 반응</a:t>
            </a:r>
          </a:p>
          <a:p>
            <a:pPr marL="488461" indent="-488461" algn="l">
              <a:lnSpc>
                <a:spcPct val="150000"/>
              </a:lnSpc>
              <a:buSzPct val="75000"/>
              <a:buChar char="•"/>
              <a:defRPr sz="3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TFD의 볼록한 면을 통해 다각도의 뷰로 모델 감상</a:t>
            </a:r>
          </a:p>
        </p:txBody>
      </p:sp>
      <p:sp>
        <p:nvSpPr>
          <p:cNvPr id="612" name="Object viewer…"/>
          <p:cNvSpPr/>
          <p:nvPr/>
        </p:nvSpPr>
        <p:spPr>
          <a:xfrm>
            <a:off x="2184400" y="8264790"/>
            <a:ext cx="4602855" cy="1182494"/>
          </a:xfrm>
          <a:prstGeom prst="roundRect">
            <a:avLst>
              <a:gd name="adj" fmla="val 50000"/>
            </a:avLst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5833" tIns="105833" rIns="105833" bIns="105833" anchor="ctr"/>
          <a:lstStyle/>
          <a:p>
            <a:pPr defTabSz="2140185">
              <a:lnSpc>
                <a:spcPct val="120000"/>
              </a:lnSpc>
              <a:defRPr sz="2200">
                <a:solidFill>
                  <a:srgbClr val="FFFFFF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Object viewer</a:t>
            </a:r>
          </a:p>
          <a:p>
            <a:pPr defTabSz="2140185">
              <a:lnSpc>
                <a:spcPct val="120000"/>
              </a:lnSpc>
              <a:defRPr sz="2200">
                <a:solidFill>
                  <a:srgbClr val="FFFFFF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(Object parallax)</a:t>
            </a:r>
          </a:p>
        </p:txBody>
      </p:sp>
      <p:sp>
        <p:nvSpPr>
          <p:cNvPr id="613" name="모서리가 둥근 직사각형"/>
          <p:cNvSpPr/>
          <p:nvPr/>
        </p:nvSpPr>
        <p:spPr>
          <a:xfrm>
            <a:off x="7371169" y="8264790"/>
            <a:ext cx="14631052" cy="3621517"/>
          </a:xfrm>
          <a:prstGeom prst="roundRect">
            <a:avLst>
              <a:gd name="adj" fmla="val 3527"/>
            </a:avLst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4" name="플렉서블 속성을 활용한 개인화 콘텐츠…"/>
          <p:cNvSpPr/>
          <p:nvPr/>
        </p:nvSpPr>
        <p:spPr>
          <a:xfrm>
            <a:off x="7505700" y="8362259"/>
            <a:ext cx="14354631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 anchorCtr="0">
            <a:spAutoFit/>
          </a:bodyPr>
          <a:lstStyle/>
          <a:p>
            <a:pPr marL="488461" indent="-488461" algn="l">
              <a:lnSpc>
                <a:spcPct val="150000"/>
              </a:lnSpc>
              <a:buSzPct val="75000"/>
              <a:buChar char="•"/>
              <a:defRPr sz="3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플렉서블 속성을 활용한 개인화 콘텐츠</a:t>
            </a:r>
          </a:p>
          <a:p>
            <a:pPr marL="488461" indent="-488461" algn="l">
              <a:lnSpc>
                <a:spcPct val="150000"/>
              </a:lnSpc>
              <a:buSzPct val="75000"/>
              <a:buChar char="•"/>
              <a:defRPr sz="3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원하는 오브젝트를 선택하여 입체적으로 볼 수 있는 기능</a:t>
            </a:r>
          </a:p>
          <a:p>
            <a:pPr marL="488461" indent="-488461" algn="l">
              <a:lnSpc>
                <a:spcPct val="150000"/>
              </a:lnSpc>
              <a:buSzPct val="75000"/>
              <a:buChar char="•"/>
              <a:defRPr sz="3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사용자의 동선과 시선 방향, 움직임에 반응</a:t>
            </a:r>
          </a:p>
          <a:p>
            <a:pPr marL="488461" indent="-488461" algn="l">
              <a:lnSpc>
                <a:spcPct val="150000"/>
              </a:lnSpc>
              <a:buSzPct val="75000"/>
              <a:buChar char="•"/>
              <a:defRPr sz="3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TFD의 볼록한 면을 통해 다각도의 뷰로 모델 감상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그룹"/>
          <p:cNvGrpSpPr/>
          <p:nvPr/>
        </p:nvGrpSpPr>
        <p:grpSpPr>
          <a:xfrm>
            <a:off x="1025947" y="3124376"/>
            <a:ext cx="10167980" cy="7031074"/>
            <a:chOff x="0" y="0"/>
            <a:chExt cx="10167978" cy="7031072"/>
          </a:xfrm>
        </p:grpSpPr>
        <p:pic>
          <p:nvPicPr>
            <p:cNvPr id="616" name="pasted-image.png" descr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9524" r="25074"/>
            <a:stretch>
              <a:fillRect/>
            </a:stretch>
          </p:blipFill>
          <p:spPr>
            <a:xfrm>
              <a:off x="3271507" y="0"/>
              <a:ext cx="3585158" cy="70310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7" name="직사각형"/>
            <p:cNvSpPr/>
            <p:nvPr/>
          </p:nvSpPr>
          <p:spPr>
            <a:xfrm>
              <a:off x="6784451" y="20083"/>
              <a:ext cx="3383528" cy="627168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8" name="직사각형"/>
            <p:cNvSpPr/>
            <p:nvPr/>
          </p:nvSpPr>
          <p:spPr>
            <a:xfrm>
              <a:off x="0" y="72483"/>
              <a:ext cx="3383528" cy="627168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9" name="직사각형"/>
            <p:cNvSpPr/>
            <p:nvPr/>
          </p:nvSpPr>
          <p:spPr>
            <a:xfrm>
              <a:off x="4280147" y="756233"/>
              <a:ext cx="1589353" cy="59013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0" name="직사각형"/>
            <p:cNvSpPr/>
            <p:nvPr/>
          </p:nvSpPr>
          <p:spPr>
            <a:xfrm>
              <a:off x="5780736" y="1646815"/>
              <a:ext cx="869945" cy="194188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1" name="직사각형"/>
            <p:cNvSpPr/>
            <p:nvPr/>
          </p:nvSpPr>
          <p:spPr>
            <a:xfrm>
              <a:off x="3513799" y="1646815"/>
              <a:ext cx="827571" cy="19873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2" name="도형"/>
            <p:cNvSpPr/>
            <p:nvPr/>
          </p:nvSpPr>
          <p:spPr>
            <a:xfrm>
              <a:off x="4006896" y="1109910"/>
              <a:ext cx="2716534" cy="5557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37" y="0"/>
                  </a:moveTo>
                  <a:lnTo>
                    <a:pt x="0" y="20335"/>
                  </a:lnTo>
                  <a:lnTo>
                    <a:pt x="11023" y="21600"/>
                  </a:lnTo>
                  <a:lnTo>
                    <a:pt x="18757" y="16948"/>
                  </a:lnTo>
                  <a:lnTo>
                    <a:pt x="21069" y="13704"/>
                  </a:lnTo>
                  <a:lnTo>
                    <a:pt x="21600" y="9074"/>
                  </a:lnTo>
                  <a:lnTo>
                    <a:pt x="15387" y="8091"/>
                  </a:lnTo>
                  <a:lnTo>
                    <a:pt x="14313" y="1718"/>
                  </a:lnTo>
                  <a:lnTo>
                    <a:pt x="253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sp>
        <p:nvSpPr>
          <p:cNvPr id="624" name="Scene #. 코디네이션_성별 선택"/>
          <p:cNvSpPr/>
          <p:nvPr/>
        </p:nvSpPr>
        <p:spPr>
          <a:xfrm>
            <a:off x="1344055" y="2311021"/>
            <a:ext cx="847785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25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 #. 코디네이션_성별 선택</a:t>
            </a:r>
          </a:p>
        </p:txBody>
      </p:sp>
      <p:sp>
        <p:nvSpPr>
          <p:cNvPr id="625" name="Interactivity"/>
          <p:cNvSpPr/>
          <p:nvPr/>
        </p:nvSpPr>
        <p:spPr>
          <a:xfrm>
            <a:off x="1355189" y="1756974"/>
            <a:ext cx="203261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59291" indent="-259291" algn="l" defTabSz="584200">
              <a:buSzPct val="45000"/>
              <a:buBlip>
                <a:blip r:embed="rId3"/>
              </a:buBlip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Interactivity</a:t>
            </a:r>
          </a:p>
        </p:txBody>
      </p:sp>
      <p:sp>
        <p:nvSpPr>
          <p:cNvPr id="626" name="Scene Detail"/>
          <p:cNvSpPr/>
          <p:nvPr/>
        </p:nvSpPr>
        <p:spPr>
          <a:xfrm>
            <a:off x="741688" y="897766"/>
            <a:ext cx="22101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 Detail</a:t>
            </a:r>
          </a:p>
        </p:txBody>
      </p:sp>
      <p:sp>
        <p:nvSpPr>
          <p:cNvPr id="627" name="선"/>
          <p:cNvSpPr/>
          <p:nvPr/>
        </p:nvSpPr>
        <p:spPr>
          <a:xfrm>
            <a:off x="1344055" y="11227711"/>
            <a:ext cx="21695888" cy="1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628" name="&lt;요소기술&gt;…"/>
          <p:cNvSpPr/>
          <p:nvPr/>
        </p:nvSpPr>
        <p:spPr>
          <a:xfrm>
            <a:off x="1344055" y="11411582"/>
            <a:ext cx="847785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&lt;요소기술&gt;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Gesture: 1-1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Body tracking: 2-1</a:t>
            </a:r>
          </a:p>
        </p:txBody>
      </p:sp>
      <p:sp>
        <p:nvSpPr>
          <p:cNvPr id="629" name="&lt;투명/플렉서블의 가치&gt;…"/>
          <p:cNvSpPr/>
          <p:nvPr/>
        </p:nvSpPr>
        <p:spPr>
          <a:xfrm>
            <a:off x="13041390" y="11411582"/>
            <a:ext cx="999855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&lt;투명/플렉서블의 가치&gt;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투명 : 주위 환경과 자연스럽게 어우러져 모델이 현실에 존재하는 듯한 느낌을 줌.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플렉서블 : 입체 모델 기능 및 옷을 갈아입히는 인터랙션, 옷을 배열하는 방식에서 곡면을 활용함. </a:t>
            </a:r>
          </a:p>
        </p:txBody>
      </p:sp>
      <p:sp>
        <p:nvSpPr>
          <p:cNvPr id="630" name="&lt;TFD, LCD&gt;…"/>
          <p:cNvSpPr/>
          <p:nvPr/>
        </p:nvSpPr>
        <p:spPr>
          <a:xfrm>
            <a:off x="13042900" y="3124376"/>
            <a:ext cx="10286503" cy="227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&lt;TFD, LCD&gt;</a:t>
            </a:r>
          </a:p>
          <a:p>
            <a:pPr marL="228600" indent="-228600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콘텐츠 안내에서 코디네이션을 선택 시 남,여 모델을 선택하는 단계로 진입</a:t>
            </a:r>
          </a:p>
          <a:p>
            <a:pPr marL="228600" indent="-228600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TFD에서 원하는 성별의 모델을 선택하라는 안내 문구가 나옴</a:t>
            </a:r>
          </a:p>
          <a:p>
            <a:pPr marL="228600" indent="-228600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‘좌, 우 선택 제스쳐’(1-1)를 통해 원하는 성별을 선택할 수 있음</a:t>
            </a:r>
          </a:p>
        </p:txBody>
      </p:sp>
      <p:grpSp>
        <p:nvGrpSpPr>
          <p:cNvPr id="633" name="그룹"/>
          <p:cNvGrpSpPr/>
          <p:nvPr/>
        </p:nvGrpSpPr>
        <p:grpSpPr>
          <a:xfrm>
            <a:off x="4281676" y="11613244"/>
            <a:ext cx="922551" cy="1104730"/>
            <a:chOff x="0" y="0"/>
            <a:chExt cx="922550" cy="1104728"/>
          </a:xfrm>
        </p:grpSpPr>
        <p:sp>
          <p:nvSpPr>
            <p:cNvPr id="631" name="사각형"/>
            <p:cNvSpPr/>
            <p:nvPr/>
          </p:nvSpPr>
          <p:spPr>
            <a:xfrm>
              <a:off x="0" y="105981"/>
              <a:ext cx="922551" cy="922552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632" name="165767-hands-and-gestures (1).png" descr="165767-hands-and-gestures (1)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1675" t="35323" r="28435" b="35323"/>
            <a:stretch>
              <a:fillRect/>
            </a:stretch>
          </p:blipFill>
          <p:spPr>
            <a:xfrm flipH="1">
              <a:off x="14980" y="0"/>
              <a:ext cx="873264" cy="11047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40" name="그룹"/>
          <p:cNvGrpSpPr/>
          <p:nvPr/>
        </p:nvGrpSpPr>
        <p:grpSpPr>
          <a:xfrm>
            <a:off x="5187386" y="11720931"/>
            <a:ext cx="922551" cy="922552"/>
            <a:chOff x="0" y="0"/>
            <a:chExt cx="922550" cy="922550"/>
          </a:xfrm>
        </p:grpSpPr>
        <p:sp>
          <p:nvSpPr>
            <p:cNvPr id="634" name="그룹"/>
            <p:cNvSpPr/>
            <p:nvPr/>
          </p:nvSpPr>
          <p:spPr>
            <a:xfrm>
              <a:off x="0" y="0"/>
              <a:ext cx="922551" cy="92255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39" name="그룹"/>
            <p:cNvGrpSpPr/>
            <p:nvPr/>
          </p:nvGrpSpPr>
          <p:grpSpPr>
            <a:xfrm>
              <a:off x="30845" y="178068"/>
              <a:ext cx="885350" cy="575726"/>
              <a:chOff x="0" y="0"/>
              <a:chExt cx="885348" cy="575724"/>
            </a:xfrm>
          </p:grpSpPr>
          <p:pic>
            <p:nvPicPr>
              <p:cNvPr id="635" name="model.jpg" descr="model.jp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2332" t="5471" r="2332" b="5471"/>
              <a:stretch>
                <a:fillRect/>
              </a:stretch>
            </p:blipFill>
            <p:spPr>
              <a:xfrm>
                <a:off x="194158" y="0"/>
                <a:ext cx="534845" cy="3614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36" name="도형"/>
              <p:cNvSpPr/>
              <p:nvPr/>
            </p:nvSpPr>
            <p:spPr>
              <a:xfrm>
                <a:off x="-1" y="50253"/>
                <a:ext cx="885350" cy="525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3" h="21116" extrusionOk="0">
                    <a:moveTo>
                      <a:pt x="10157" y="0"/>
                    </a:moveTo>
                    <a:lnTo>
                      <a:pt x="1895" y="13236"/>
                    </a:lnTo>
                    <a:cubicBezTo>
                      <a:pt x="-925" y="15177"/>
                      <a:pt x="-601" y="17910"/>
                      <a:pt x="2889" y="19662"/>
                    </a:cubicBezTo>
                    <a:cubicBezTo>
                      <a:pt x="6750" y="21600"/>
                      <a:pt x="13010" y="21600"/>
                      <a:pt x="16871" y="19662"/>
                    </a:cubicBezTo>
                    <a:cubicBezTo>
                      <a:pt x="20291" y="17946"/>
                      <a:pt x="20675" y="15283"/>
                      <a:pt x="18036" y="13351"/>
                    </a:cubicBezTo>
                    <a:lnTo>
                      <a:pt x="10157" y="0"/>
                    </a:lnTo>
                    <a:close/>
                  </a:path>
                </a:pathLst>
              </a:custGeom>
              <a:solidFill>
                <a:schemeClr val="accent5">
                  <a:hueOff val="-444211"/>
                  <a:satOff val="-14915"/>
                  <a:lumOff val="22857"/>
                  <a:alpha val="1268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pic>
            <p:nvPicPr>
              <p:cNvPr id="637" name="그룹" descr="그룹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40345" t="19256" r="40335" b="18911"/>
              <a:stretch>
                <a:fillRect/>
              </a:stretch>
            </p:blipFill>
            <p:spPr>
              <a:xfrm>
                <a:off x="45840" y="203312"/>
                <a:ext cx="120668" cy="305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0" h="21515" extrusionOk="0">
                    <a:moveTo>
                      <a:pt x="10425" y="0"/>
                    </a:moveTo>
                    <a:cubicBezTo>
                      <a:pt x="8761" y="10"/>
                      <a:pt x="7137" y="341"/>
                      <a:pt x="6255" y="1007"/>
                    </a:cubicBezTo>
                    <a:cubicBezTo>
                      <a:pt x="5008" y="1949"/>
                      <a:pt x="6054" y="3312"/>
                      <a:pt x="8340" y="3692"/>
                    </a:cubicBezTo>
                    <a:cubicBezTo>
                      <a:pt x="8686" y="3749"/>
                      <a:pt x="9679" y="3799"/>
                      <a:pt x="10564" y="3804"/>
                    </a:cubicBezTo>
                    <a:cubicBezTo>
                      <a:pt x="14327" y="3822"/>
                      <a:pt x="16605" y="2289"/>
                      <a:pt x="14734" y="979"/>
                    </a:cubicBezTo>
                    <a:cubicBezTo>
                      <a:pt x="13797" y="323"/>
                      <a:pt x="12088" y="-9"/>
                      <a:pt x="10425" y="0"/>
                    </a:cubicBezTo>
                    <a:close/>
                    <a:moveTo>
                      <a:pt x="10633" y="4195"/>
                    </a:moveTo>
                    <a:cubicBezTo>
                      <a:pt x="1705" y="4195"/>
                      <a:pt x="1335" y="4211"/>
                      <a:pt x="486" y="5062"/>
                    </a:cubicBezTo>
                    <a:cubicBezTo>
                      <a:pt x="65" y="5485"/>
                      <a:pt x="0" y="6106"/>
                      <a:pt x="0" y="8557"/>
                    </a:cubicBezTo>
                    <a:lnTo>
                      <a:pt x="0" y="11522"/>
                    </a:lnTo>
                    <a:lnTo>
                      <a:pt x="764" y="11829"/>
                    </a:lnTo>
                    <a:cubicBezTo>
                      <a:pt x="1707" y="12207"/>
                      <a:pt x="2198" y="12222"/>
                      <a:pt x="3266" y="11885"/>
                    </a:cubicBezTo>
                    <a:lnTo>
                      <a:pt x="4100" y="11633"/>
                    </a:lnTo>
                    <a:lnTo>
                      <a:pt x="4170" y="9396"/>
                    </a:lnTo>
                    <a:cubicBezTo>
                      <a:pt x="4224" y="7984"/>
                      <a:pt x="4388" y="7167"/>
                      <a:pt x="4587" y="7187"/>
                    </a:cubicBezTo>
                    <a:cubicBezTo>
                      <a:pt x="4790" y="7207"/>
                      <a:pt x="4972" y="9676"/>
                      <a:pt x="5073" y="14122"/>
                    </a:cubicBezTo>
                    <a:lnTo>
                      <a:pt x="5212" y="21029"/>
                    </a:lnTo>
                    <a:lnTo>
                      <a:pt x="5977" y="21281"/>
                    </a:lnTo>
                    <a:cubicBezTo>
                      <a:pt x="6452" y="21435"/>
                      <a:pt x="7003" y="21505"/>
                      <a:pt x="7575" y="21505"/>
                    </a:cubicBezTo>
                    <a:cubicBezTo>
                      <a:pt x="8148" y="21505"/>
                      <a:pt x="8698" y="21435"/>
                      <a:pt x="9174" y="21281"/>
                    </a:cubicBezTo>
                    <a:cubicBezTo>
                      <a:pt x="9913" y="21041"/>
                      <a:pt x="9921" y="21001"/>
                      <a:pt x="10077" y="17785"/>
                    </a:cubicBezTo>
                    <a:cubicBezTo>
                      <a:pt x="10176" y="15753"/>
                      <a:pt x="10366" y="14570"/>
                      <a:pt x="10564" y="14570"/>
                    </a:cubicBezTo>
                    <a:cubicBezTo>
                      <a:pt x="10761" y="14570"/>
                      <a:pt x="10951" y="15753"/>
                      <a:pt x="11050" y="17785"/>
                    </a:cubicBezTo>
                    <a:cubicBezTo>
                      <a:pt x="11207" y="21001"/>
                      <a:pt x="11215" y="21041"/>
                      <a:pt x="11954" y="21281"/>
                    </a:cubicBezTo>
                    <a:cubicBezTo>
                      <a:pt x="12815" y="21561"/>
                      <a:pt x="13689" y="21591"/>
                      <a:pt x="14803" y="21365"/>
                    </a:cubicBezTo>
                    <a:lnTo>
                      <a:pt x="15637" y="21197"/>
                    </a:lnTo>
                    <a:lnTo>
                      <a:pt x="15776" y="14178"/>
                    </a:lnTo>
                    <a:cubicBezTo>
                      <a:pt x="15878" y="9626"/>
                      <a:pt x="16058" y="7159"/>
                      <a:pt x="16262" y="7159"/>
                    </a:cubicBezTo>
                    <a:cubicBezTo>
                      <a:pt x="16455" y="7159"/>
                      <a:pt x="16583" y="8047"/>
                      <a:pt x="16679" y="9424"/>
                    </a:cubicBezTo>
                    <a:cubicBezTo>
                      <a:pt x="16822" y="11470"/>
                      <a:pt x="16889" y="11694"/>
                      <a:pt x="17444" y="11857"/>
                    </a:cubicBezTo>
                    <a:cubicBezTo>
                      <a:pt x="18317" y="12113"/>
                      <a:pt x="19766" y="12068"/>
                      <a:pt x="20502" y="11773"/>
                    </a:cubicBezTo>
                    <a:cubicBezTo>
                      <a:pt x="21097" y="11534"/>
                      <a:pt x="21127" y="11348"/>
                      <a:pt x="21127" y="8473"/>
                    </a:cubicBezTo>
                    <a:cubicBezTo>
                      <a:pt x="21127" y="3970"/>
                      <a:pt x="21600" y="4195"/>
                      <a:pt x="10633" y="419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8" name="그룹" descr="그룹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40345" t="19256" r="40335" b="18911"/>
              <a:stretch>
                <a:fillRect/>
              </a:stretch>
            </p:blipFill>
            <p:spPr>
              <a:xfrm>
                <a:off x="480679" y="100055"/>
                <a:ext cx="120668" cy="305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0" h="21515" extrusionOk="0">
                    <a:moveTo>
                      <a:pt x="10425" y="0"/>
                    </a:moveTo>
                    <a:cubicBezTo>
                      <a:pt x="8761" y="10"/>
                      <a:pt x="7137" y="341"/>
                      <a:pt x="6255" y="1007"/>
                    </a:cubicBezTo>
                    <a:cubicBezTo>
                      <a:pt x="5008" y="1949"/>
                      <a:pt x="6054" y="3312"/>
                      <a:pt x="8340" y="3692"/>
                    </a:cubicBezTo>
                    <a:cubicBezTo>
                      <a:pt x="8686" y="3749"/>
                      <a:pt x="9679" y="3799"/>
                      <a:pt x="10564" y="3804"/>
                    </a:cubicBezTo>
                    <a:cubicBezTo>
                      <a:pt x="14327" y="3822"/>
                      <a:pt x="16605" y="2289"/>
                      <a:pt x="14734" y="979"/>
                    </a:cubicBezTo>
                    <a:cubicBezTo>
                      <a:pt x="13797" y="323"/>
                      <a:pt x="12088" y="-9"/>
                      <a:pt x="10425" y="0"/>
                    </a:cubicBezTo>
                    <a:close/>
                    <a:moveTo>
                      <a:pt x="10633" y="4195"/>
                    </a:moveTo>
                    <a:cubicBezTo>
                      <a:pt x="1705" y="4195"/>
                      <a:pt x="1335" y="4211"/>
                      <a:pt x="486" y="5062"/>
                    </a:cubicBezTo>
                    <a:cubicBezTo>
                      <a:pt x="65" y="5485"/>
                      <a:pt x="0" y="6106"/>
                      <a:pt x="0" y="8557"/>
                    </a:cubicBezTo>
                    <a:lnTo>
                      <a:pt x="0" y="11522"/>
                    </a:lnTo>
                    <a:lnTo>
                      <a:pt x="764" y="11829"/>
                    </a:lnTo>
                    <a:cubicBezTo>
                      <a:pt x="1707" y="12207"/>
                      <a:pt x="2198" y="12222"/>
                      <a:pt x="3266" y="11885"/>
                    </a:cubicBezTo>
                    <a:lnTo>
                      <a:pt x="4100" y="11633"/>
                    </a:lnTo>
                    <a:lnTo>
                      <a:pt x="4170" y="9396"/>
                    </a:lnTo>
                    <a:cubicBezTo>
                      <a:pt x="4224" y="7984"/>
                      <a:pt x="4388" y="7167"/>
                      <a:pt x="4587" y="7187"/>
                    </a:cubicBezTo>
                    <a:cubicBezTo>
                      <a:pt x="4790" y="7207"/>
                      <a:pt x="4972" y="9676"/>
                      <a:pt x="5073" y="14122"/>
                    </a:cubicBezTo>
                    <a:lnTo>
                      <a:pt x="5212" y="21029"/>
                    </a:lnTo>
                    <a:lnTo>
                      <a:pt x="5977" y="21281"/>
                    </a:lnTo>
                    <a:cubicBezTo>
                      <a:pt x="6452" y="21435"/>
                      <a:pt x="7003" y="21505"/>
                      <a:pt x="7575" y="21505"/>
                    </a:cubicBezTo>
                    <a:cubicBezTo>
                      <a:pt x="8148" y="21505"/>
                      <a:pt x="8698" y="21435"/>
                      <a:pt x="9174" y="21281"/>
                    </a:cubicBezTo>
                    <a:cubicBezTo>
                      <a:pt x="9913" y="21041"/>
                      <a:pt x="9921" y="21001"/>
                      <a:pt x="10077" y="17785"/>
                    </a:cubicBezTo>
                    <a:cubicBezTo>
                      <a:pt x="10176" y="15753"/>
                      <a:pt x="10366" y="14570"/>
                      <a:pt x="10564" y="14570"/>
                    </a:cubicBezTo>
                    <a:cubicBezTo>
                      <a:pt x="10761" y="14570"/>
                      <a:pt x="10951" y="15753"/>
                      <a:pt x="11050" y="17785"/>
                    </a:cubicBezTo>
                    <a:cubicBezTo>
                      <a:pt x="11207" y="21001"/>
                      <a:pt x="11215" y="21041"/>
                      <a:pt x="11954" y="21281"/>
                    </a:cubicBezTo>
                    <a:cubicBezTo>
                      <a:pt x="12815" y="21561"/>
                      <a:pt x="13689" y="21591"/>
                      <a:pt x="14803" y="21365"/>
                    </a:cubicBezTo>
                    <a:lnTo>
                      <a:pt x="15637" y="21197"/>
                    </a:lnTo>
                    <a:lnTo>
                      <a:pt x="15776" y="14178"/>
                    </a:lnTo>
                    <a:cubicBezTo>
                      <a:pt x="15878" y="9626"/>
                      <a:pt x="16058" y="7159"/>
                      <a:pt x="16262" y="7159"/>
                    </a:cubicBezTo>
                    <a:cubicBezTo>
                      <a:pt x="16455" y="7159"/>
                      <a:pt x="16583" y="8047"/>
                      <a:pt x="16679" y="9424"/>
                    </a:cubicBezTo>
                    <a:cubicBezTo>
                      <a:pt x="16822" y="11470"/>
                      <a:pt x="16889" y="11694"/>
                      <a:pt x="17444" y="11857"/>
                    </a:cubicBezTo>
                    <a:cubicBezTo>
                      <a:pt x="18317" y="12113"/>
                      <a:pt x="19766" y="12068"/>
                      <a:pt x="20502" y="11773"/>
                    </a:cubicBezTo>
                    <a:cubicBezTo>
                      <a:pt x="21097" y="11534"/>
                      <a:pt x="21127" y="11348"/>
                      <a:pt x="21127" y="8473"/>
                    </a:cubicBezTo>
                    <a:cubicBezTo>
                      <a:pt x="21127" y="3970"/>
                      <a:pt x="21600" y="4195"/>
                      <a:pt x="10633" y="419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646" name="그룹"/>
          <p:cNvGrpSpPr/>
          <p:nvPr/>
        </p:nvGrpSpPr>
        <p:grpSpPr>
          <a:xfrm>
            <a:off x="4913602" y="5400852"/>
            <a:ext cx="2392670" cy="2062574"/>
            <a:chOff x="0" y="0"/>
            <a:chExt cx="2392669" cy="2062573"/>
          </a:xfrm>
        </p:grpSpPr>
        <p:grpSp>
          <p:nvGrpSpPr>
            <p:cNvPr id="644" name="그룹"/>
            <p:cNvGrpSpPr/>
            <p:nvPr/>
          </p:nvGrpSpPr>
          <p:grpSpPr>
            <a:xfrm>
              <a:off x="0" y="0"/>
              <a:ext cx="2392670" cy="2062574"/>
              <a:chOff x="0" y="0"/>
              <a:chExt cx="2392669" cy="2062573"/>
            </a:xfrm>
          </p:grpSpPr>
          <p:sp>
            <p:nvSpPr>
              <p:cNvPr id="641" name="직사각형"/>
              <p:cNvSpPr/>
              <p:nvPr/>
            </p:nvSpPr>
            <p:spPr>
              <a:xfrm>
                <a:off x="0" y="0"/>
                <a:ext cx="2392670" cy="2062574"/>
              </a:xfrm>
              <a:prstGeom prst="rect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  <a:latin typeface="Apple SD 산돌고딕 Neo 중간체"/>
                    <a:ea typeface="Apple SD 산돌고딕 Neo 중간체"/>
                    <a:cs typeface="Apple SD 산돌고딕 Neo 중간체"/>
                    <a:sym typeface="Apple SD 산돌고딕 Neo 중간체"/>
                  </a:defRPr>
                </a:pPr>
                <a:endParaRPr/>
              </a:p>
            </p:txBody>
          </p:sp>
          <p:sp>
            <p:nvSpPr>
              <p:cNvPr id="642" name="선"/>
              <p:cNvSpPr/>
              <p:nvPr/>
            </p:nvSpPr>
            <p:spPr>
              <a:xfrm flipV="1">
                <a:off x="8980" y="8980"/>
                <a:ext cx="2374709" cy="2044613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643" name="선"/>
              <p:cNvSpPr/>
              <p:nvPr/>
            </p:nvSpPr>
            <p:spPr>
              <a:xfrm>
                <a:off x="8980" y="9671"/>
                <a:ext cx="2374709" cy="204032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sp>
          <p:nvSpPr>
            <p:cNvPr id="645" name="안내 문구"/>
            <p:cNvSpPr/>
            <p:nvPr/>
          </p:nvSpPr>
          <p:spPr>
            <a:xfrm>
              <a:off x="382670" y="720941"/>
              <a:ext cx="1627329" cy="5969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>
                  <a:latin typeface="Apple SD 산돌고딕 Neo 중간체"/>
                  <a:ea typeface="Apple SD 산돌고딕 Neo 중간체"/>
                  <a:cs typeface="Apple SD 산돌고딕 Neo 중간체"/>
                  <a:sym typeface="Apple SD 산돌고딕 Neo 중간체"/>
                </a:defRPr>
              </a:lvl1pPr>
            </a:lstStyle>
            <a:p>
              <a:r>
                <a:t>안내 문구</a:t>
              </a:r>
            </a:p>
          </p:txBody>
        </p:sp>
      </p:grpSp>
      <p:pic>
        <p:nvPicPr>
          <p:cNvPr id="647" name="스크린샷 2017-04-20 오후 6.21.00.png" descr="스크린샷 2017-04-20 오후 6.21.0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82936" y="3743347"/>
            <a:ext cx="1756764" cy="5469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pasted-image.tiff" descr="pasted-image.tiff"/>
          <p:cNvPicPr>
            <a:picLocks noChangeAspect="1"/>
          </p:cNvPicPr>
          <p:nvPr/>
        </p:nvPicPr>
        <p:blipFill>
          <a:blip r:embed="rId8">
            <a:extLst/>
          </a:blip>
          <a:srcRect l="21481" t="3097" r="31822" b="2683"/>
          <a:stretch>
            <a:fillRect/>
          </a:stretch>
        </p:blipFill>
        <p:spPr>
          <a:xfrm>
            <a:off x="1516042" y="3757464"/>
            <a:ext cx="1990340" cy="5478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3" h="21590" extrusionOk="0">
                <a:moveTo>
                  <a:pt x="10575" y="1"/>
                </a:moveTo>
                <a:cubicBezTo>
                  <a:pt x="9561" y="10"/>
                  <a:pt x="8388" y="230"/>
                  <a:pt x="7978" y="490"/>
                </a:cubicBezTo>
                <a:cubicBezTo>
                  <a:pt x="7813" y="595"/>
                  <a:pt x="7700" y="805"/>
                  <a:pt x="7693" y="1014"/>
                </a:cubicBezTo>
                <a:cubicBezTo>
                  <a:pt x="7683" y="1301"/>
                  <a:pt x="7619" y="1375"/>
                  <a:pt x="7345" y="1430"/>
                </a:cubicBezTo>
                <a:cubicBezTo>
                  <a:pt x="7152" y="1469"/>
                  <a:pt x="5914" y="1502"/>
                  <a:pt x="4408" y="1508"/>
                </a:cubicBezTo>
                <a:lnTo>
                  <a:pt x="1801" y="1521"/>
                </a:lnTo>
                <a:lnTo>
                  <a:pt x="1755" y="1671"/>
                </a:lnTo>
                <a:cubicBezTo>
                  <a:pt x="1722" y="1775"/>
                  <a:pt x="1501" y="1865"/>
                  <a:pt x="1051" y="1957"/>
                </a:cubicBezTo>
                <a:cubicBezTo>
                  <a:pt x="691" y="2031"/>
                  <a:pt x="305" y="2122"/>
                  <a:pt x="192" y="2159"/>
                </a:cubicBezTo>
                <a:cubicBezTo>
                  <a:pt x="-585" y="2418"/>
                  <a:pt x="1112" y="3451"/>
                  <a:pt x="3109" y="3933"/>
                </a:cubicBezTo>
                <a:cubicBezTo>
                  <a:pt x="3617" y="4055"/>
                  <a:pt x="4395" y="4206"/>
                  <a:pt x="4835" y="4267"/>
                </a:cubicBezTo>
                <a:cubicBezTo>
                  <a:pt x="5855" y="4409"/>
                  <a:pt x="6329" y="4568"/>
                  <a:pt x="6754" y="4912"/>
                </a:cubicBezTo>
                <a:cubicBezTo>
                  <a:pt x="7065" y="5163"/>
                  <a:pt x="7105" y="5336"/>
                  <a:pt x="7190" y="6898"/>
                </a:cubicBezTo>
                <a:cubicBezTo>
                  <a:pt x="7266" y="8305"/>
                  <a:pt x="7242" y="8627"/>
                  <a:pt x="7056" y="8712"/>
                </a:cubicBezTo>
                <a:cubicBezTo>
                  <a:pt x="6931" y="8769"/>
                  <a:pt x="6859" y="8851"/>
                  <a:pt x="6901" y="8895"/>
                </a:cubicBezTo>
                <a:cubicBezTo>
                  <a:pt x="6942" y="8939"/>
                  <a:pt x="6889" y="9085"/>
                  <a:pt x="6783" y="9219"/>
                </a:cubicBezTo>
                <a:cubicBezTo>
                  <a:pt x="6606" y="9445"/>
                  <a:pt x="6593" y="10050"/>
                  <a:pt x="6758" y="10411"/>
                </a:cubicBezTo>
                <a:cubicBezTo>
                  <a:pt x="6797" y="10495"/>
                  <a:pt x="6913" y="10756"/>
                  <a:pt x="7014" y="10991"/>
                </a:cubicBezTo>
                <a:cubicBezTo>
                  <a:pt x="7115" y="11227"/>
                  <a:pt x="7383" y="11840"/>
                  <a:pt x="7609" y="12354"/>
                </a:cubicBezTo>
                <a:cubicBezTo>
                  <a:pt x="7990" y="13223"/>
                  <a:pt x="8011" y="13385"/>
                  <a:pt x="7923" y="14714"/>
                </a:cubicBezTo>
                <a:cubicBezTo>
                  <a:pt x="7833" y="16079"/>
                  <a:pt x="7844" y="16154"/>
                  <a:pt x="8183" y="16469"/>
                </a:cubicBezTo>
                <a:cubicBezTo>
                  <a:pt x="8462" y="16727"/>
                  <a:pt x="8542" y="16941"/>
                  <a:pt x="8568" y="17479"/>
                </a:cubicBezTo>
                <a:cubicBezTo>
                  <a:pt x="8598" y="18097"/>
                  <a:pt x="8648" y="18199"/>
                  <a:pt x="9092" y="18549"/>
                </a:cubicBezTo>
                <a:cubicBezTo>
                  <a:pt x="10289" y="19492"/>
                  <a:pt x="10378" y="19618"/>
                  <a:pt x="10378" y="20380"/>
                </a:cubicBezTo>
                <a:cubicBezTo>
                  <a:pt x="10378" y="21160"/>
                  <a:pt x="10454" y="21233"/>
                  <a:pt x="11522" y="21480"/>
                </a:cubicBezTo>
                <a:cubicBezTo>
                  <a:pt x="11815" y="21547"/>
                  <a:pt x="12162" y="21584"/>
                  <a:pt x="12486" y="21589"/>
                </a:cubicBezTo>
                <a:cubicBezTo>
                  <a:pt x="12810" y="21594"/>
                  <a:pt x="13113" y="21566"/>
                  <a:pt x="13332" y="21506"/>
                </a:cubicBezTo>
                <a:cubicBezTo>
                  <a:pt x="13596" y="21434"/>
                  <a:pt x="13644" y="21353"/>
                  <a:pt x="13617" y="21032"/>
                </a:cubicBezTo>
                <a:cubicBezTo>
                  <a:pt x="13599" y="20820"/>
                  <a:pt x="13476" y="20475"/>
                  <a:pt x="13345" y="20264"/>
                </a:cubicBezTo>
                <a:cubicBezTo>
                  <a:pt x="13126" y="19915"/>
                  <a:pt x="13130" y="19877"/>
                  <a:pt x="13378" y="19822"/>
                </a:cubicBezTo>
                <a:cubicBezTo>
                  <a:pt x="13621" y="19768"/>
                  <a:pt x="13609" y="19749"/>
                  <a:pt x="13244" y="19642"/>
                </a:cubicBezTo>
                <a:cubicBezTo>
                  <a:pt x="12892" y="19539"/>
                  <a:pt x="12830" y="19471"/>
                  <a:pt x="12813" y="19145"/>
                </a:cubicBezTo>
                <a:cubicBezTo>
                  <a:pt x="12799" y="18879"/>
                  <a:pt x="12720" y="18750"/>
                  <a:pt x="12549" y="18715"/>
                </a:cubicBezTo>
                <a:cubicBezTo>
                  <a:pt x="12347" y="18672"/>
                  <a:pt x="12336" y="18610"/>
                  <a:pt x="12473" y="18352"/>
                </a:cubicBezTo>
                <a:cubicBezTo>
                  <a:pt x="12632" y="18052"/>
                  <a:pt x="12618" y="18032"/>
                  <a:pt x="12201" y="17906"/>
                </a:cubicBezTo>
                <a:cubicBezTo>
                  <a:pt x="11848" y="17799"/>
                  <a:pt x="11772" y="17729"/>
                  <a:pt x="11795" y="17531"/>
                </a:cubicBezTo>
                <a:cubicBezTo>
                  <a:pt x="11810" y="17396"/>
                  <a:pt x="11765" y="17157"/>
                  <a:pt x="11694" y="17000"/>
                </a:cubicBezTo>
                <a:lnTo>
                  <a:pt x="11564" y="16716"/>
                </a:lnTo>
                <a:lnTo>
                  <a:pt x="12201" y="16595"/>
                </a:lnTo>
                <a:cubicBezTo>
                  <a:pt x="12550" y="16529"/>
                  <a:pt x="12972" y="16416"/>
                  <a:pt x="13144" y="16345"/>
                </a:cubicBezTo>
                <a:cubicBezTo>
                  <a:pt x="13315" y="16274"/>
                  <a:pt x="13545" y="16217"/>
                  <a:pt x="13655" y="16217"/>
                </a:cubicBezTo>
                <a:cubicBezTo>
                  <a:pt x="13765" y="16217"/>
                  <a:pt x="13945" y="16176"/>
                  <a:pt x="14053" y="16128"/>
                </a:cubicBezTo>
                <a:cubicBezTo>
                  <a:pt x="14315" y="16010"/>
                  <a:pt x="15751" y="15715"/>
                  <a:pt x="16722" y="15580"/>
                </a:cubicBezTo>
                <a:cubicBezTo>
                  <a:pt x="17539" y="15467"/>
                  <a:pt x="17824" y="15343"/>
                  <a:pt x="17824" y="15102"/>
                </a:cubicBezTo>
                <a:cubicBezTo>
                  <a:pt x="17824" y="15022"/>
                  <a:pt x="17907" y="14927"/>
                  <a:pt x="18008" y="14889"/>
                </a:cubicBezTo>
                <a:cubicBezTo>
                  <a:pt x="18254" y="14797"/>
                  <a:pt x="18101" y="12289"/>
                  <a:pt x="17820" y="11801"/>
                </a:cubicBezTo>
                <a:cubicBezTo>
                  <a:pt x="17624" y="11461"/>
                  <a:pt x="17627" y="11444"/>
                  <a:pt x="18008" y="11312"/>
                </a:cubicBezTo>
                <a:cubicBezTo>
                  <a:pt x="18412" y="11172"/>
                  <a:pt x="18648" y="10918"/>
                  <a:pt x="19370" y="9829"/>
                </a:cubicBezTo>
                <a:cubicBezTo>
                  <a:pt x="19874" y="9069"/>
                  <a:pt x="20204" y="8761"/>
                  <a:pt x="20661" y="8628"/>
                </a:cubicBezTo>
                <a:cubicBezTo>
                  <a:pt x="21007" y="8527"/>
                  <a:pt x="21015" y="8488"/>
                  <a:pt x="21013" y="7069"/>
                </a:cubicBezTo>
                <a:cubicBezTo>
                  <a:pt x="21011" y="5782"/>
                  <a:pt x="20968" y="5536"/>
                  <a:pt x="20631" y="4942"/>
                </a:cubicBezTo>
                <a:cubicBezTo>
                  <a:pt x="20092" y="3987"/>
                  <a:pt x="19624" y="3624"/>
                  <a:pt x="18650" y="3398"/>
                </a:cubicBezTo>
                <a:cubicBezTo>
                  <a:pt x="18221" y="3298"/>
                  <a:pt x="17378" y="3155"/>
                  <a:pt x="16777" y="3080"/>
                </a:cubicBezTo>
                <a:cubicBezTo>
                  <a:pt x="16003" y="2984"/>
                  <a:pt x="15578" y="2892"/>
                  <a:pt x="15323" y="2763"/>
                </a:cubicBezTo>
                <a:cubicBezTo>
                  <a:pt x="15031" y="2616"/>
                  <a:pt x="14876" y="2587"/>
                  <a:pt x="14514" y="2614"/>
                </a:cubicBezTo>
                <a:cubicBezTo>
                  <a:pt x="13862" y="2663"/>
                  <a:pt x="13670" y="2483"/>
                  <a:pt x="13659" y="1817"/>
                </a:cubicBezTo>
                <a:cubicBezTo>
                  <a:pt x="13653" y="1392"/>
                  <a:pt x="13588" y="1232"/>
                  <a:pt x="13387" y="1146"/>
                </a:cubicBezTo>
                <a:cubicBezTo>
                  <a:pt x="13241" y="1083"/>
                  <a:pt x="12999" y="892"/>
                  <a:pt x="12851" y="722"/>
                </a:cubicBezTo>
                <a:cubicBezTo>
                  <a:pt x="12691" y="538"/>
                  <a:pt x="12342" y="326"/>
                  <a:pt x="12000" y="202"/>
                </a:cubicBezTo>
                <a:cubicBezTo>
                  <a:pt x="11483" y="16"/>
                  <a:pt x="11334" y="-6"/>
                  <a:pt x="10575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cene #. 코디네이션"/>
          <p:cNvSpPr/>
          <p:nvPr/>
        </p:nvSpPr>
        <p:spPr>
          <a:xfrm>
            <a:off x="1344055" y="2311021"/>
            <a:ext cx="847785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25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 #. 코디네이션</a:t>
            </a:r>
          </a:p>
        </p:txBody>
      </p:sp>
      <p:sp>
        <p:nvSpPr>
          <p:cNvPr id="651" name="Interactivity"/>
          <p:cNvSpPr/>
          <p:nvPr/>
        </p:nvSpPr>
        <p:spPr>
          <a:xfrm>
            <a:off x="1355189" y="1756974"/>
            <a:ext cx="203261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59291" indent="-259291" algn="l" defTabSz="584200">
              <a:buSzPct val="45000"/>
              <a:buBlip>
                <a:blip r:embed="rId2"/>
              </a:buBlip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Interactivity</a:t>
            </a:r>
          </a:p>
        </p:txBody>
      </p:sp>
      <p:sp>
        <p:nvSpPr>
          <p:cNvPr id="652" name="Scene Detail"/>
          <p:cNvSpPr/>
          <p:nvPr/>
        </p:nvSpPr>
        <p:spPr>
          <a:xfrm>
            <a:off x="741688" y="897766"/>
            <a:ext cx="22101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 Detail</a:t>
            </a:r>
          </a:p>
        </p:txBody>
      </p:sp>
      <p:sp>
        <p:nvSpPr>
          <p:cNvPr id="653" name="선"/>
          <p:cNvSpPr/>
          <p:nvPr/>
        </p:nvSpPr>
        <p:spPr>
          <a:xfrm>
            <a:off x="1344055" y="11227711"/>
            <a:ext cx="21695888" cy="1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654" name="&lt;요소기술&gt;…"/>
          <p:cNvSpPr/>
          <p:nvPr/>
        </p:nvSpPr>
        <p:spPr>
          <a:xfrm>
            <a:off x="1344055" y="11411582"/>
            <a:ext cx="847785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&lt;요소기술&gt;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Gesture: 1-2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Body tracking: 2-1, 2-2</a:t>
            </a:r>
          </a:p>
        </p:txBody>
      </p:sp>
      <p:sp>
        <p:nvSpPr>
          <p:cNvPr id="655" name="&lt;투명/플렉서블의 가치&gt;…"/>
          <p:cNvSpPr/>
          <p:nvPr/>
        </p:nvSpPr>
        <p:spPr>
          <a:xfrm>
            <a:off x="13041390" y="11411582"/>
            <a:ext cx="999855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&lt;투명/플렉서블의 가치&gt;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투명 : 주위 환경과 자연스럽게 어우러져 모델이 현실에 존재하는 듯한 느낌을 줌.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플렉서블 : 입체 모델 기능 및 옷을 갈아입히는 인터랙션, 옷을 배열하는 방식에서 곡면을 활용함. </a:t>
            </a:r>
          </a:p>
        </p:txBody>
      </p:sp>
      <p:sp>
        <p:nvSpPr>
          <p:cNvPr id="656" name="&lt;TFD&gt;…"/>
          <p:cNvSpPr/>
          <p:nvPr/>
        </p:nvSpPr>
        <p:spPr>
          <a:xfrm>
            <a:off x="12897415" y="1991924"/>
            <a:ext cx="10711094" cy="410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&lt;TFD&gt;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피팅 화면에 처음 진입하면 의상이 자동으로 회전하여 사용자에게 직관적으로 인터랙션 방식을 알려줌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의상 자동 회전이 멈추면 한 벌의 의상을 입은 모델이 TFD에 등장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‘좌, 우 스와이프 제스쳐’(1-2)를 통해 LCD에 있는 다른 옷으로 바꾸어 입혀 볼 수 있음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바디 트랙킹을 통해 사용자가 모델을 바라보는 위치에 따라 피팅 모델이 그에 맞는 시야각에서 보여짐 </a:t>
            </a:r>
          </a:p>
          <a:p>
            <a:pPr lvl="1" algn="l">
              <a:lnSpc>
                <a:spcPct val="150000"/>
              </a:lnSpc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(=입체 모델 parallax / 다음 장 참고)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옷이 바뀔때마다 모델이 해당 옷과 어울리는 포즈를 취함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000" strike="sngStrike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기본 포즈와 사용자 액션에 의해 바뀌는 추가 포즈로 구성(추가 포즈 후 일정 시간이 지나면 다시 돌아옴)</a:t>
            </a:r>
          </a:p>
          <a:p>
            <a:pPr lvl="2" algn="l">
              <a:lnSpc>
                <a:spcPct val="150000"/>
              </a:lnSpc>
              <a:defRPr sz="2000">
                <a:solidFill>
                  <a:schemeClr val="accent5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ㄴ 삭제(17.04.20)</a:t>
            </a:r>
          </a:p>
        </p:txBody>
      </p:sp>
      <p:sp>
        <p:nvSpPr>
          <p:cNvPr id="657" name="&lt;LCD&gt;…"/>
          <p:cNvSpPr/>
          <p:nvPr/>
        </p:nvSpPr>
        <p:spPr>
          <a:xfrm>
            <a:off x="13041390" y="6296364"/>
            <a:ext cx="9439920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&lt;LCD&gt;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갈아 입힐 수 있는 옷 들이 보이고 TFD에서의 인터랙션과 연동됨 (옷은 계절별 1벌씩 총 5벌)</a:t>
            </a:r>
          </a:p>
        </p:txBody>
      </p:sp>
      <p:pic>
        <p:nvPicPr>
          <p:cNvPr id="658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rcRect l="19940" t="19370" r="20750" b="15317"/>
          <a:stretch>
            <a:fillRect/>
          </a:stretch>
        </p:blipFill>
        <p:spPr>
          <a:xfrm>
            <a:off x="15311118" y="7285386"/>
            <a:ext cx="3526883" cy="2548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rcRect l="17607" r="17607"/>
          <a:stretch>
            <a:fillRect/>
          </a:stretch>
        </p:blipFill>
        <p:spPr>
          <a:xfrm>
            <a:off x="13041390" y="7285385"/>
            <a:ext cx="2206269" cy="25486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6" name="그룹"/>
          <p:cNvGrpSpPr/>
          <p:nvPr/>
        </p:nvGrpSpPr>
        <p:grpSpPr>
          <a:xfrm>
            <a:off x="1025947" y="3144460"/>
            <a:ext cx="10167980" cy="6324084"/>
            <a:chOff x="4704" y="20083"/>
            <a:chExt cx="10167979" cy="6324083"/>
          </a:xfrm>
        </p:grpSpPr>
        <p:grpSp>
          <p:nvGrpSpPr>
            <p:cNvPr id="662" name="그룹"/>
            <p:cNvGrpSpPr/>
            <p:nvPr/>
          </p:nvGrpSpPr>
          <p:grpSpPr>
            <a:xfrm>
              <a:off x="4705" y="20083"/>
              <a:ext cx="10167980" cy="6324085"/>
              <a:chOff x="0" y="104184"/>
              <a:chExt cx="10167978" cy="6324083"/>
            </a:xfrm>
          </p:grpSpPr>
          <p:sp>
            <p:nvSpPr>
              <p:cNvPr id="660" name="직사각형"/>
              <p:cNvSpPr/>
              <p:nvPr/>
            </p:nvSpPr>
            <p:spPr>
              <a:xfrm>
                <a:off x="6784451" y="104184"/>
                <a:ext cx="3383528" cy="627168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53585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61" name="직사각형"/>
              <p:cNvSpPr/>
              <p:nvPr/>
            </p:nvSpPr>
            <p:spPr>
              <a:xfrm>
                <a:off x="0" y="156584"/>
                <a:ext cx="3383528" cy="627168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53585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663" name="직사각형"/>
            <p:cNvSpPr/>
            <p:nvPr/>
          </p:nvSpPr>
          <p:spPr>
            <a:xfrm>
              <a:off x="4284852" y="756233"/>
              <a:ext cx="1589353" cy="59013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4" name="직사각형"/>
            <p:cNvSpPr/>
            <p:nvPr/>
          </p:nvSpPr>
          <p:spPr>
            <a:xfrm>
              <a:off x="5785441" y="1646815"/>
              <a:ext cx="869946" cy="194188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5" name="직사각형"/>
            <p:cNvSpPr/>
            <p:nvPr/>
          </p:nvSpPr>
          <p:spPr>
            <a:xfrm>
              <a:off x="3518504" y="1646815"/>
              <a:ext cx="827572" cy="19873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667" name="스크린샷 2016-12-29 오후 12.15.19.png" descr="스크린샷 2016-12-29 오후 12.15.1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901646" y="7285386"/>
            <a:ext cx="5006001" cy="2548732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https://youtu.be/es9bHa_2Di4?t=34s"/>
          <p:cNvSpPr/>
          <p:nvPr/>
        </p:nvSpPr>
        <p:spPr>
          <a:xfrm>
            <a:off x="19025073" y="9920499"/>
            <a:ext cx="475914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u="sng">
                <a:hlinkClick r:id="rId6"/>
              </a:defRPr>
            </a:lvl1pPr>
          </a:lstStyle>
          <a:p>
            <a:pPr>
              <a:defRPr u="none"/>
            </a:pPr>
            <a:r>
              <a:rPr u="sng">
                <a:hlinkClick r:id="rId6"/>
              </a:rPr>
              <a:t>https://youtu.be/es9bHa_2Di4?t=34s</a:t>
            </a:r>
          </a:p>
        </p:txBody>
      </p:sp>
      <p:grpSp>
        <p:nvGrpSpPr>
          <p:cNvPr id="675" name="그룹"/>
          <p:cNvGrpSpPr/>
          <p:nvPr/>
        </p:nvGrpSpPr>
        <p:grpSpPr>
          <a:xfrm>
            <a:off x="4233051" y="11562363"/>
            <a:ext cx="1616402" cy="1170020"/>
            <a:chOff x="0" y="0"/>
            <a:chExt cx="1616400" cy="1170019"/>
          </a:xfrm>
        </p:grpSpPr>
        <p:sp>
          <p:nvSpPr>
            <p:cNvPr id="669" name="그룹"/>
            <p:cNvSpPr/>
            <p:nvPr/>
          </p:nvSpPr>
          <p:spPr>
            <a:xfrm>
              <a:off x="285630" y="156863"/>
              <a:ext cx="922551" cy="92255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74" name="그룹"/>
            <p:cNvGrpSpPr/>
            <p:nvPr/>
          </p:nvGrpSpPr>
          <p:grpSpPr>
            <a:xfrm>
              <a:off x="0" y="-1"/>
              <a:ext cx="1616401" cy="1170021"/>
              <a:chOff x="0" y="0"/>
              <a:chExt cx="1616400" cy="1170019"/>
            </a:xfrm>
          </p:grpSpPr>
          <p:pic>
            <p:nvPicPr>
              <p:cNvPr id="670" name="512171825.png" descr="512171825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/>
              <a:stretch>
                <a:fillRect/>
              </a:stretch>
            </p:blipFill>
            <p:spPr>
              <a:xfrm rot="16285649">
                <a:off x="307378" y="272470"/>
                <a:ext cx="1024995" cy="5303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1" name="512171825.png" descr="512171825.png"/>
              <p:cNvPicPr>
                <a:picLocks noChangeAspect="1"/>
              </p:cNvPicPr>
              <p:nvPr/>
            </p:nvPicPr>
            <p:blipFill>
              <a:blip r:embed="rId7">
                <a:alphaModFix amt="49928"/>
                <a:extLst/>
              </a:blip>
              <a:srcRect/>
              <a:stretch>
                <a:fillRect/>
              </a:stretch>
            </p:blipFill>
            <p:spPr>
              <a:xfrm rot="18672301">
                <a:off x="566777" y="344557"/>
                <a:ext cx="1024995" cy="530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2" name="512171825.png" descr="512171825.png"/>
              <p:cNvPicPr>
                <a:picLocks noChangeAspect="1"/>
              </p:cNvPicPr>
              <p:nvPr/>
            </p:nvPicPr>
            <p:blipFill>
              <a:blip r:embed="rId7">
                <a:alphaModFix amt="49928"/>
                <a:extLst/>
              </a:blip>
              <a:srcRect/>
              <a:stretch>
                <a:fillRect/>
              </a:stretch>
            </p:blipFill>
            <p:spPr>
              <a:xfrm rot="13821997">
                <a:off x="18642" y="298663"/>
                <a:ext cx="1024995" cy="530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73" name="선"/>
              <p:cNvSpPr/>
              <p:nvPr/>
            </p:nvSpPr>
            <p:spPr>
              <a:xfrm rot="9300000" flipH="1">
                <a:off x="520361" y="280317"/>
                <a:ext cx="430863" cy="272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4" h="20212" extrusionOk="0">
                    <a:moveTo>
                      <a:pt x="0" y="15985"/>
                    </a:moveTo>
                    <a:cubicBezTo>
                      <a:pt x="4260" y="20960"/>
                      <a:pt x="10117" y="21600"/>
                      <a:pt x="14819" y="17603"/>
                    </a:cubicBezTo>
                    <a:cubicBezTo>
                      <a:pt x="19044" y="14012"/>
                      <a:pt x="21600" y="7246"/>
                      <a:pt x="21469" y="0"/>
                    </a:cubicBezTo>
                  </a:path>
                </a:pathLst>
              </a:custGeom>
              <a:noFill/>
              <a:ln w="25400" cap="flat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/>
                </a:pPr>
                <a:endParaRPr/>
              </a:p>
            </p:txBody>
          </p:sp>
        </p:grpSp>
      </p:grpSp>
      <p:grpSp>
        <p:nvGrpSpPr>
          <p:cNvPr id="682" name="그룹"/>
          <p:cNvGrpSpPr/>
          <p:nvPr/>
        </p:nvGrpSpPr>
        <p:grpSpPr>
          <a:xfrm>
            <a:off x="5441641" y="11720931"/>
            <a:ext cx="922552" cy="922552"/>
            <a:chOff x="0" y="0"/>
            <a:chExt cx="922550" cy="922550"/>
          </a:xfrm>
        </p:grpSpPr>
        <p:sp>
          <p:nvSpPr>
            <p:cNvPr id="676" name="그룹"/>
            <p:cNvSpPr/>
            <p:nvPr/>
          </p:nvSpPr>
          <p:spPr>
            <a:xfrm>
              <a:off x="0" y="0"/>
              <a:ext cx="922551" cy="92255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81" name="그룹"/>
            <p:cNvGrpSpPr/>
            <p:nvPr/>
          </p:nvGrpSpPr>
          <p:grpSpPr>
            <a:xfrm>
              <a:off x="30845" y="178068"/>
              <a:ext cx="885350" cy="575726"/>
              <a:chOff x="0" y="0"/>
              <a:chExt cx="885348" cy="575724"/>
            </a:xfrm>
          </p:grpSpPr>
          <p:pic>
            <p:nvPicPr>
              <p:cNvPr id="677" name="model.jpg" descr="model.jp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2332" t="5471" r="2332" b="5471"/>
              <a:stretch>
                <a:fillRect/>
              </a:stretch>
            </p:blipFill>
            <p:spPr>
              <a:xfrm>
                <a:off x="194158" y="0"/>
                <a:ext cx="534845" cy="3614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78" name="도형"/>
              <p:cNvSpPr/>
              <p:nvPr/>
            </p:nvSpPr>
            <p:spPr>
              <a:xfrm>
                <a:off x="-1" y="50253"/>
                <a:ext cx="885350" cy="525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3" h="21116" extrusionOk="0">
                    <a:moveTo>
                      <a:pt x="10157" y="0"/>
                    </a:moveTo>
                    <a:lnTo>
                      <a:pt x="1895" y="13236"/>
                    </a:lnTo>
                    <a:cubicBezTo>
                      <a:pt x="-925" y="15177"/>
                      <a:pt x="-601" y="17910"/>
                      <a:pt x="2889" y="19662"/>
                    </a:cubicBezTo>
                    <a:cubicBezTo>
                      <a:pt x="6750" y="21600"/>
                      <a:pt x="13010" y="21600"/>
                      <a:pt x="16871" y="19662"/>
                    </a:cubicBezTo>
                    <a:cubicBezTo>
                      <a:pt x="20291" y="17946"/>
                      <a:pt x="20675" y="15283"/>
                      <a:pt x="18036" y="13351"/>
                    </a:cubicBezTo>
                    <a:lnTo>
                      <a:pt x="10157" y="0"/>
                    </a:lnTo>
                    <a:close/>
                  </a:path>
                </a:pathLst>
              </a:custGeom>
              <a:solidFill>
                <a:schemeClr val="accent5">
                  <a:hueOff val="-444211"/>
                  <a:satOff val="-14915"/>
                  <a:lumOff val="22857"/>
                  <a:alpha val="1268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pic>
            <p:nvPicPr>
              <p:cNvPr id="679" name="그룹" descr="그룹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40345" t="19256" r="40335" b="18911"/>
              <a:stretch>
                <a:fillRect/>
              </a:stretch>
            </p:blipFill>
            <p:spPr>
              <a:xfrm>
                <a:off x="45840" y="203312"/>
                <a:ext cx="120668" cy="305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0" h="21515" extrusionOk="0">
                    <a:moveTo>
                      <a:pt x="10425" y="0"/>
                    </a:moveTo>
                    <a:cubicBezTo>
                      <a:pt x="8761" y="10"/>
                      <a:pt x="7137" y="341"/>
                      <a:pt x="6255" y="1007"/>
                    </a:cubicBezTo>
                    <a:cubicBezTo>
                      <a:pt x="5008" y="1949"/>
                      <a:pt x="6054" y="3312"/>
                      <a:pt x="8340" y="3692"/>
                    </a:cubicBezTo>
                    <a:cubicBezTo>
                      <a:pt x="8686" y="3749"/>
                      <a:pt x="9679" y="3799"/>
                      <a:pt x="10564" y="3804"/>
                    </a:cubicBezTo>
                    <a:cubicBezTo>
                      <a:pt x="14327" y="3822"/>
                      <a:pt x="16605" y="2289"/>
                      <a:pt x="14734" y="979"/>
                    </a:cubicBezTo>
                    <a:cubicBezTo>
                      <a:pt x="13797" y="323"/>
                      <a:pt x="12088" y="-9"/>
                      <a:pt x="10425" y="0"/>
                    </a:cubicBezTo>
                    <a:close/>
                    <a:moveTo>
                      <a:pt x="10633" y="4195"/>
                    </a:moveTo>
                    <a:cubicBezTo>
                      <a:pt x="1705" y="4195"/>
                      <a:pt x="1335" y="4211"/>
                      <a:pt x="486" y="5062"/>
                    </a:cubicBezTo>
                    <a:cubicBezTo>
                      <a:pt x="65" y="5485"/>
                      <a:pt x="0" y="6106"/>
                      <a:pt x="0" y="8557"/>
                    </a:cubicBezTo>
                    <a:lnTo>
                      <a:pt x="0" y="11522"/>
                    </a:lnTo>
                    <a:lnTo>
                      <a:pt x="764" y="11829"/>
                    </a:lnTo>
                    <a:cubicBezTo>
                      <a:pt x="1707" y="12207"/>
                      <a:pt x="2198" y="12222"/>
                      <a:pt x="3266" y="11885"/>
                    </a:cubicBezTo>
                    <a:lnTo>
                      <a:pt x="4100" y="11633"/>
                    </a:lnTo>
                    <a:lnTo>
                      <a:pt x="4170" y="9396"/>
                    </a:lnTo>
                    <a:cubicBezTo>
                      <a:pt x="4224" y="7984"/>
                      <a:pt x="4388" y="7167"/>
                      <a:pt x="4587" y="7187"/>
                    </a:cubicBezTo>
                    <a:cubicBezTo>
                      <a:pt x="4790" y="7207"/>
                      <a:pt x="4972" y="9676"/>
                      <a:pt x="5073" y="14122"/>
                    </a:cubicBezTo>
                    <a:lnTo>
                      <a:pt x="5212" y="21029"/>
                    </a:lnTo>
                    <a:lnTo>
                      <a:pt x="5977" y="21281"/>
                    </a:lnTo>
                    <a:cubicBezTo>
                      <a:pt x="6452" y="21435"/>
                      <a:pt x="7003" y="21505"/>
                      <a:pt x="7575" y="21505"/>
                    </a:cubicBezTo>
                    <a:cubicBezTo>
                      <a:pt x="8148" y="21505"/>
                      <a:pt x="8698" y="21435"/>
                      <a:pt x="9174" y="21281"/>
                    </a:cubicBezTo>
                    <a:cubicBezTo>
                      <a:pt x="9913" y="21041"/>
                      <a:pt x="9921" y="21001"/>
                      <a:pt x="10077" y="17785"/>
                    </a:cubicBezTo>
                    <a:cubicBezTo>
                      <a:pt x="10176" y="15753"/>
                      <a:pt x="10366" y="14570"/>
                      <a:pt x="10564" y="14570"/>
                    </a:cubicBezTo>
                    <a:cubicBezTo>
                      <a:pt x="10761" y="14570"/>
                      <a:pt x="10951" y="15753"/>
                      <a:pt x="11050" y="17785"/>
                    </a:cubicBezTo>
                    <a:cubicBezTo>
                      <a:pt x="11207" y="21001"/>
                      <a:pt x="11215" y="21041"/>
                      <a:pt x="11954" y="21281"/>
                    </a:cubicBezTo>
                    <a:cubicBezTo>
                      <a:pt x="12815" y="21561"/>
                      <a:pt x="13689" y="21591"/>
                      <a:pt x="14803" y="21365"/>
                    </a:cubicBezTo>
                    <a:lnTo>
                      <a:pt x="15637" y="21197"/>
                    </a:lnTo>
                    <a:lnTo>
                      <a:pt x="15776" y="14178"/>
                    </a:lnTo>
                    <a:cubicBezTo>
                      <a:pt x="15878" y="9626"/>
                      <a:pt x="16058" y="7159"/>
                      <a:pt x="16262" y="7159"/>
                    </a:cubicBezTo>
                    <a:cubicBezTo>
                      <a:pt x="16455" y="7159"/>
                      <a:pt x="16583" y="8047"/>
                      <a:pt x="16679" y="9424"/>
                    </a:cubicBezTo>
                    <a:cubicBezTo>
                      <a:pt x="16822" y="11470"/>
                      <a:pt x="16889" y="11694"/>
                      <a:pt x="17444" y="11857"/>
                    </a:cubicBezTo>
                    <a:cubicBezTo>
                      <a:pt x="18317" y="12113"/>
                      <a:pt x="19766" y="12068"/>
                      <a:pt x="20502" y="11773"/>
                    </a:cubicBezTo>
                    <a:cubicBezTo>
                      <a:pt x="21097" y="11534"/>
                      <a:pt x="21127" y="11348"/>
                      <a:pt x="21127" y="8473"/>
                    </a:cubicBezTo>
                    <a:cubicBezTo>
                      <a:pt x="21127" y="3970"/>
                      <a:pt x="21600" y="4195"/>
                      <a:pt x="10633" y="419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0" name="그룹" descr="그룹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40345" t="19256" r="40335" b="18911"/>
              <a:stretch>
                <a:fillRect/>
              </a:stretch>
            </p:blipFill>
            <p:spPr>
              <a:xfrm>
                <a:off x="480679" y="100055"/>
                <a:ext cx="120668" cy="305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0" h="21515" extrusionOk="0">
                    <a:moveTo>
                      <a:pt x="10425" y="0"/>
                    </a:moveTo>
                    <a:cubicBezTo>
                      <a:pt x="8761" y="10"/>
                      <a:pt x="7137" y="341"/>
                      <a:pt x="6255" y="1007"/>
                    </a:cubicBezTo>
                    <a:cubicBezTo>
                      <a:pt x="5008" y="1949"/>
                      <a:pt x="6054" y="3312"/>
                      <a:pt x="8340" y="3692"/>
                    </a:cubicBezTo>
                    <a:cubicBezTo>
                      <a:pt x="8686" y="3749"/>
                      <a:pt x="9679" y="3799"/>
                      <a:pt x="10564" y="3804"/>
                    </a:cubicBezTo>
                    <a:cubicBezTo>
                      <a:pt x="14327" y="3822"/>
                      <a:pt x="16605" y="2289"/>
                      <a:pt x="14734" y="979"/>
                    </a:cubicBezTo>
                    <a:cubicBezTo>
                      <a:pt x="13797" y="323"/>
                      <a:pt x="12088" y="-9"/>
                      <a:pt x="10425" y="0"/>
                    </a:cubicBezTo>
                    <a:close/>
                    <a:moveTo>
                      <a:pt x="10633" y="4195"/>
                    </a:moveTo>
                    <a:cubicBezTo>
                      <a:pt x="1705" y="4195"/>
                      <a:pt x="1335" y="4211"/>
                      <a:pt x="486" y="5062"/>
                    </a:cubicBezTo>
                    <a:cubicBezTo>
                      <a:pt x="65" y="5485"/>
                      <a:pt x="0" y="6106"/>
                      <a:pt x="0" y="8557"/>
                    </a:cubicBezTo>
                    <a:lnTo>
                      <a:pt x="0" y="11522"/>
                    </a:lnTo>
                    <a:lnTo>
                      <a:pt x="764" y="11829"/>
                    </a:lnTo>
                    <a:cubicBezTo>
                      <a:pt x="1707" y="12207"/>
                      <a:pt x="2198" y="12222"/>
                      <a:pt x="3266" y="11885"/>
                    </a:cubicBezTo>
                    <a:lnTo>
                      <a:pt x="4100" y="11633"/>
                    </a:lnTo>
                    <a:lnTo>
                      <a:pt x="4170" y="9396"/>
                    </a:lnTo>
                    <a:cubicBezTo>
                      <a:pt x="4224" y="7984"/>
                      <a:pt x="4388" y="7167"/>
                      <a:pt x="4587" y="7187"/>
                    </a:cubicBezTo>
                    <a:cubicBezTo>
                      <a:pt x="4790" y="7207"/>
                      <a:pt x="4972" y="9676"/>
                      <a:pt x="5073" y="14122"/>
                    </a:cubicBezTo>
                    <a:lnTo>
                      <a:pt x="5212" y="21029"/>
                    </a:lnTo>
                    <a:lnTo>
                      <a:pt x="5977" y="21281"/>
                    </a:lnTo>
                    <a:cubicBezTo>
                      <a:pt x="6452" y="21435"/>
                      <a:pt x="7003" y="21505"/>
                      <a:pt x="7575" y="21505"/>
                    </a:cubicBezTo>
                    <a:cubicBezTo>
                      <a:pt x="8148" y="21505"/>
                      <a:pt x="8698" y="21435"/>
                      <a:pt x="9174" y="21281"/>
                    </a:cubicBezTo>
                    <a:cubicBezTo>
                      <a:pt x="9913" y="21041"/>
                      <a:pt x="9921" y="21001"/>
                      <a:pt x="10077" y="17785"/>
                    </a:cubicBezTo>
                    <a:cubicBezTo>
                      <a:pt x="10176" y="15753"/>
                      <a:pt x="10366" y="14570"/>
                      <a:pt x="10564" y="14570"/>
                    </a:cubicBezTo>
                    <a:cubicBezTo>
                      <a:pt x="10761" y="14570"/>
                      <a:pt x="10951" y="15753"/>
                      <a:pt x="11050" y="17785"/>
                    </a:cubicBezTo>
                    <a:cubicBezTo>
                      <a:pt x="11207" y="21001"/>
                      <a:pt x="11215" y="21041"/>
                      <a:pt x="11954" y="21281"/>
                    </a:cubicBezTo>
                    <a:cubicBezTo>
                      <a:pt x="12815" y="21561"/>
                      <a:pt x="13689" y="21591"/>
                      <a:pt x="14803" y="21365"/>
                    </a:cubicBezTo>
                    <a:lnTo>
                      <a:pt x="15637" y="21197"/>
                    </a:lnTo>
                    <a:lnTo>
                      <a:pt x="15776" y="14178"/>
                    </a:lnTo>
                    <a:cubicBezTo>
                      <a:pt x="15878" y="9626"/>
                      <a:pt x="16058" y="7159"/>
                      <a:pt x="16262" y="7159"/>
                    </a:cubicBezTo>
                    <a:cubicBezTo>
                      <a:pt x="16455" y="7159"/>
                      <a:pt x="16583" y="8047"/>
                      <a:pt x="16679" y="9424"/>
                    </a:cubicBezTo>
                    <a:cubicBezTo>
                      <a:pt x="16822" y="11470"/>
                      <a:pt x="16889" y="11694"/>
                      <a:pt x="17444" y="11857"/>
                    </a:cubicBezTo>
                    <a:cubicBezTo>
                      <a:pt x="18317" y="12113"/>
                      <a:pt x="19766" y="12068"/>
                      <a:pt x="20502" y="11773"/>
                    </a:cubicBezTo>
                    <a:cubicBezTo>
                      <a:pt x="21097" y="11534"/>
                      <a:pt x="21127" y="11348"/>
                      <a:pt x="21127" y="8473"/>
                    </a:cubicBezTo>
                    <a:cubicBezTo>
                      <a:pt x="21127" y="3970"/>
                      <a:pt x="21600" y="4195"/>
                      <a:pt x="10633" y="419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689" name="그룹"/>
          <p:cNvGrpSpPr/>
          <p:nvPr/>
        </p:nvGrpSpPr>
        <p:grpSpPr>
          <a:xfrm>
            <a:off x="6364191" y="11720931"/>
            <a:ext cx="922552" cy="922552"/>
            <a:chOff x="0" y="0"/>
            <a:chExt cx="922550" cy="922550"/>
          </a:xfrm>
        </p:grpSpPr>
        <p:sp>
          <p:nvSpPr>
            <p:cNvPr id="683" name="그룹"/>
            <p:cNvSpPr/>
            <p:nvPr/>
          </p:nvSpPr>
          <p:spPr>
            <a:xfrm>
              <a:off x="0" y="0"/>
              <a:ext cx="922551" cy="92255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87" name="그룹"/>
            <p:cNvGrpSpPr/>
            <p:nvPr/>
          </p:nvGrpSpPr>
          <p:grpSpPr>
            <a:xfrm>
              <a:off x="45801" y="219484"/>
              <a:ext cx="781590" cy="508982"/>
              <a:chOff x="145723" y="0"/>
              <a:chExt cx="781589" cy="508981"/>
            </a:xfrm>
          </p:grpSpPr>
          <p:sp>
            <p:nvSpPr>
              <p:cNvPr id="684" name="그룹"/>
              <p:cNvSpPr/>
              <p:nvPr/>
            </p:nvSpPr>
            <p:spPr>
              <a:xfrm flipV="1">
                <a:off x="567463" y="252713"/>
                <a:ext cx="1" cy="256269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695" name="연결선"/>
              <p:cNvSpPr/>
              <p:nvPr/>
            </p:nvSpPr>
            <p:spPr>
              <a:xfrm>
                <a:off x="188908" y="0"/>
                <a:ext cx="738406" cy="175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21600" y="111"/>
                    </a:moveTo>
                    <a:cubicBezTo>
                      <a:pt x="14467" y="21600"/>
                      <a:pt x="7267" y="21563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53585F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86" name="그룹"/>
              <p:cNvSpPr/>
              <p:nvPr/>
            </p:nvSpPr>
            <p:spPr>
              <a:xfrm rot="-17989519" flipH="1" flipV="1">
                <a:off x="228853" y="188409"/>
                <a:ext cx="64971" cy="229287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sp>
          <p:nvSpPr>
            <p:cNvPr id="688" name="그룹"/>
            <p:cNvSpPr/>
            <p:nvPr/>
          </p:nvSpPr>
          <p:spPr>
            <a:xfrm rot="3610481" flipH="1">
              <a:off x="654027" y="482598"/>
              <a:ext cx="216879" cy="44069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sp>
        <p:nvSpPr>
          <p:cNvPr id="690" name="선"/>
          <p:cNvSpPr/>
          <p:nvPr/>
        </p:nvSpPr>
        <p:spPr>
          <a:xfrm flipV="1">
            <a:off x="18910627" y="7294366"/>
            <a:ext cx="4988041" cy="2530772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691" name="삭제"/>
          <p:cNvSpPr/>
          <p:nvPr/>
        </p:nvSpPr>
        <p:spPr>
          <a:xfrm>
            <a:off x="21083844" y="8324801"/>
            <a:ext cx="641605" cy="469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2400">
                <a:solidFill>
                  <a:schemeClr val="accent5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삭제</a:t>
            </a:r>
          </a:p>
        </p:txBody>
      </p:sp>
      <p:pic>
        <p:nvPicPr>
          <p:cNvPr id="692" name="pasted-image.png" descr="pasted-image.png"/>
          <p:cNvPicPr>
            <a:picLocks noChangeAspect="1"/>
          </p:cNvPicPr>
          <p:nvPr/>
        </p:nvPicPr>
        <p:blipFill>
          <a:blip r:embed="rId10">
            <a:extLst/>
          </a:blip>
          <a:srcRect l="36379" r="33874"/>
          <a:stretch>
            <a:fillRect/>
          </a:stretch>
        </p:blipFill>
        <p:spPr>
          <a:xfrm>
            <a:off x="4404313" y="3028873"/>
            <a:ext cx="3432791" cy="71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pasted-image.tiff" descr="pasted-image.tiff"/>
          <p:cNvPicPr>
            <a:picLocks noChangeAspect="1"/>
          </p:cNvPicPr>
          <p:nvPr/>
        </p:nvPicPr>
        <p:blipFill>
          <a:blip r:embed="rId11">
            <a:extLst/>
          </a:blip>
          <a:srcRect l="13450" t="1023" r="13455"/>
          <a:stretch>
            <a:fillRect/>
          </a:stretch>
        </p:blipFill>
        <p:spPr>
          <a:xfrm>
            <a:off x="1443983" y="4678022"/>
            <a:ext cx="2483645" cy="3363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0" extrusionOk="0">
                <a:moveTo>
                  <a:pt x="16295" y="1"/>
                </a:moveTo>
                <a:cubicBezTo>
                  <a:pt x="16281" y="5"/>
                  <a:pt x="16271" y="22"/>
                  <a:pt x="16271" y="47"/>
                </a:cubicBezTo>
                <a:cubicBezTo>
                  <a:pt x="16269" y="135"/>
                  <a:pt x="15277" y="1978"/>
                  <a:pt x="15083" y="2253"/>
                </a:cubicBezTo>
                <a:cubicBezTo>
                  <a:pt x="15019" y="2345"/>
                  <a:pt x="14851" y="2482"/>
                  <a:pt x="14711" y="2558"/>
                </a:cubicBezTo>
                <a:cubicBezTo>
                  <a:pt x="14380" y="2737"/>
                  <a:pt x="13083" y="3623"/>
                  <a:pt x="13116" y="3647"/>
                </a:cubicBezTo>
                <a:cubicBezTo>
                  <a:pt x="13130" y="3657"/>
                  <a:pt x="13000" y="3815"/>
                  <a:pt x="12830" y="3998"/>
                </a:cubicBezTo>
                <a:cubicBezTo>
                  <a:pt x="12659" y="4181"/>
                  <a:pt x="12266" y="4617"/>
                  <a:pt x="11956" y="4968"/>
                </a:cubicBezTo>
                <a:cubicBezTo>
                  <a:pt x="11164" y="5864"/>
                  <a:pt x="11222" y="5841"/>
                  <a:pt x="10886" y="5403"/>
                </a:cubicBezTo>
                <a:cubicBezTo>
                  <a:pt x="10390" y="4753"/>
                  <a:pt x="9593" y="3921"/>
                  <a:pt x="8978" y="3405"/>
                </a:cubicBezTo>
                <a:cubicBezTo>
                  <a:pt x="8649" y="3131"/>
                  <a:pt x="8380" y="2888"/>
                  <a:pt x="8380" y="2869"/>
                </a:cubicBezTo>
                <a:cubicBezTo>
                  <a:pt x="8380" y="2849"/>
                  <a:pt x="8251" y="2582"/>
                  <a:pt x="8091" y="2276"/>
                </a:cubicBezTo>
                <a:cubicBezTo>
                  <a:pt x="7930" y="1969"/>
                  <a:pt x="7612" y="1363"/>
                  <a:pt x="7386" y="925"/>
                </a:cubicBezTo>
                <a:cubicBezTo>
                  <a:pt x="7160" y="487"/>
                  <a:pt x="6938" y="100"/>
                  <a:pt x="6889" y="65"/>
                </a:cubicBezTo>
                <a:cubicBezTo>
                  <a:pt x="6830" y="22"/>
                  <a:pt x="6822" y="42"/>
                  <a:pt x="6865" y="128"/>
                </a:cubicBezTo>
                <a:cubicBezTo>
                  <a:pt x="6983" y="362"/>
                  <a:pt x="7258" y="1442"/>
                  <a:pt x="7314" y="1889"/>
                </a:cubicBezTo>
                <a:lnTo>
                  <a:pt x="7369" y="2332"/>
                </a:lnTo>
                <a:lnTo>
                  <a:pt x="7014" y="2586"/>
                </a:lnTo>
                <a:cubicBezTo>
                  <a:pt x="6817" y="2726"/>
                  <a:pt x="6568" y="2960"/>
                  <a:pt x="6461" y="3108"/>
                </a:cubicBezTo>
                <a:cubicBezTo>
                  <a:pt x="6200" y="3470"/>
                  <a:pt x="6215" y="4084"/>
                  <a:pt x="6513" y="5146"/>
                </a:cubicBezTo>
                <a:cubicBezTo>
                  <a:pt x="6713" y="5858"/>
                  <a:pt x="6745" y="6145"/>
                  <a:pt x="6772" y="7438"/>
                </a:cubicBezTo>
                <a:lnTo>
                  <a:pt x="6803" y="8916"/>
                </a:lnTo>
                <a:lnTo>
                  <a:pt x="6586" y="9204"/>
                </a:lnTo>
                <a:cubicBezTo>
                  <a:pt x="6465" y="9361"/>
                  <a:pt x="6204" y="9676"/>
                  <a:pt x="6006" y="9903"/>
                </a:cubicBezTo>
                <a:cubicBezTo>
                  <a:pt x="5807" y="10131"/>
                  <a:pt x="5204" y="10877"/>
                  <a:pt x="4667" y="11560"/>
                </a:cubicBezTo>
                <a:cubicBezTo>
                  <a:pt x="3414" y="13151"/>
                  <a:pt x="3154" y="13481"/>
                  <a:pt x="1567" y="15463"/>
                </a:cubicBezTo>
                <a:cubicBezTo>
                  <a:pt x="844" y="16365"/>
                  <a:pt x="232" y="17144"/>
                  <a:pt x="207" y="17193"/>
                </a:cubicBezTo>
                <a:cubicBezTo>
                  <a:pt x="178" y="17249"/>
                  <a:pt x="303" y="17343"/>
                  <a:pt x="556" y="17452"/>
                </a:cubicBezTo>
                <a:cubicBezTo>
                  <a:pt x="773" y="17546"/>
                  <a:pt x="949" y="17649"/>
                  <a:pt x="949" y="17681"/>
                </a:cubicBezTo>
                <a:cubicBezTo>
                  <a:pt x="949" y="17713"/>
                  <a:pt x="738" y="18065"/>
                  <a:pt x="476" y="18462"/>
                </a:cubicBezTo>
                <a:cubicBezTo>
                  <a:pt x="215" y="18860"/>
                  <a:pt x="0" y="19236"/>
                  <a:pt x="0" y="19297"/>
                </a:cubicBezTo>
                <a:cubicBezTo>
                  <a:pt x="0" y="19677"/>
                  <a:pt x="1669" y="20285"/>
                  <a:pt x="4449" y="20920"/>
                </a:cubicBezTo>
                <a:cubicBezTo>
                  <a:pt x="5393" y="21136"/>
                  <a:pt x="7997" y="21429"/>
                  <a:pt x="9002" y="21431"/>
                </a:cubicBezTo>
                <a:cubicBezTo>
                  <a:pt x="9272" y="21432"/>
                  <a:pt x="9518" y="21460"/>
                  <a:pt x="9547" y="21495"/>
                </a:cubicBezTo>
                <a:cubicBezTo>
                  <a:pt x="9633" y="21597"/>
                  <a:pt x="10740" y="21573"/>
                  <a:pt x="11042" y="21462"/>
                </a:cubicBezTo>
                <a:cubicBezTo>
                  <a:pt x="11241" y="21388"/>
                  <a:pt x="11354" y="21275"/>
                  <a:pt x="11487" y="21014"/>
                </a:cubicBezTo>
                <a:cubicBezTo>
                  <a:pt x="11585" y="20822"/>
                  <a:pt x="11666" y="20636"/>
                  <a:pt x="11666" y="20605"/>
                </a:cubicBezTo>
                <a:cubicBezTo>
                  <a:pt x="11666" y="20483"/>
                  <a:pt x="12302" y="19105"/>
                  <a:pt x="12391" y="19035"/>
                </a:cubicBezTo>
                <a:cubicBezTo>
                  <a:pt x="12493" y="18954"/>
                  <a:pt x="13961" y="18850"/>
                  <a:pt x="15812" y="18790"/>
                </a:cubicBezTo>
                <a:cubicBezTo>
                  <a:pt x="17296" y="18743"/>
                  <a:pt x="19246" y="18581"/>
                  <a:pt x="19526" y="18483"/>
                </a:cubicBezTo>
                <a:cubicBezTo>
                  <a:pt x="19662" y="18435"/>
                  <a:pt x="19760" y="18336"/>
                  <a:pt x="19788" y="18215"/>
                </a:cubicBezTo>
                <a:cubicBezTo>
                  <a:pt x="19826" y="18054"/>
                  <a:pt x="19932" y="17987"/>
                  <a:pt x="20499" y="17770"/>
                </a:cubicBezTo>
                <a:cubicBezTo>
                  <a:pt x="21166" y="17515"/>
                  <a:pt x="21600" y="17278"/>
                  <a:pt x="21600" y="17172"/>
                </a:cubicBezTo>
                <a:cubicBezTo>
                  <a:pt x="21600" y="17141"/>
                  <a:pt x="21314" y="16675"/>
                  <a:pt x="20965" y="16137"/>
                </a:cubicBezTo>
                <a:cubicBezTo>
                  <a:pt x="20615" y="15598"/>
                  <a:pt x="20083" y="14744"/>
                  <a:pt x="19781" y="14236"/>
                </a:cubicBezTo>
                <a:cubicBezTo>
                  <a:pt x="19047" y="13003"/>
                  <a:pt x="17727" y="11051"/>
                  <a:pt x="17296" y="10562"/>
                </a:cubicBezTo>
                <a:cubicBezTo>
                  <a:pt x="17105" y="10346"/>
                  <a:pt x="16711" y="9949"/>
                  <a:pt x="16423" y="9682"/>
                </a:cubicBezTo>
                <a:cubicBezTo>
                  <a:pt x="16135" y="9415"/>
                  <a:pt x="15875" y="9126"/>
                  <a:pt x="15846" y="9041"/>
                </a:cubicBezTo>
                <a:cubicBezTo>
                  <a:pt x="15817" y="8956"/>
                  <a:pt x="15839" y="8706"/>
                  <a:pt x="15891" y="8484"/>
                </a:cubicBezTo>
                <a:cubicBezTo>
                  <a:pt x="15944" y="8262"/>
                  <a:pt x="16008" y="7809"/>
                  <a:pt x="16036" y="7479"/>
                </a:cubicBezTo>
                <a:cubicBezTo>
                  <a:pt x="16064" y="7148"/>
                  <a:pt x="16127" y="6799"/>
                  <a:pt x="16178" y="6700"/>
                </a:cubicBezTo>
                <a:cubicBezTo>
                  <a:pt x="16254" y="6551"/>
                  <a:pt x="16238" y="6490"/>
                  <a:pt x="16084" y="6336"/>
                </a:cubicBezTo>
                <a:cubicBezTo>
                  <a:pt x="15919" y="6172"/>
                  <a:pt x="15910" y="6118"/>
                  <a:pt x="15988" y="5815"/>
                </a:cubicBezTo>
                <a:cubicBezTo>
                  <a:pt x="16103" y="5369"/>
                  <a:pt x="16103" y="3633"/>
                  <a:pt x="15988" y="3253"/>
                </a:cubicBezTo>
                <a:cubicBezTo>
                  <a:pt x="15938" y="3088"/>
                  <a:pt x="15777" y="2780"/>
                  <a:pt x="15632" y="2568"/>
                </a:cubicBezTo>
                <a:lnTo>
                  <a:pt x="15366" y="2182"/>
                </a:lnTo>
                <a:lnTo>
                  <a:pt x="15563" y="1729"/>
                </a:lnTo>
                <a:cubicBezTo>
                  <a:pt x="15670" y="1479"/>
                  <a:pt x="15910" y="1006"/>
                  <a:pt x="16095" y="678"/>
                </a:cubicBezTo>
                <a:cubicBezTo>
                  <a:pt x="16297" y="320"/>
                  <a:pt x="16397" y="56"/>
                  <a:pt x="16350" y="22"/>
                </a:cubicBezTo>
                <a:cubicBezTo>
                  <a:pt x="16327" y="4"/>
                  <a:pt x="16309" y="-3"/>
                  <a:pt x="16295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4" name="pasted-image.tiff" descr="pasted-image.tiff"/>
          <p:cNvPicPr>
            <a:picLocks noChangeAspect="1"/>
          </p:cNvPicPr>
          <p:nvPr/>
        </p:nvPicPr>
        <p:blipFill>
          <a:blip r:embed="rId12">
            <a:extLst/>
          </a:blip>
          <a:srcRect l="25333" t="6645" r="25528" b="6535"/>
          <a:stretch>
            <a:fillRect/>
          </a:stretch>
        </p:blipFill>
        <p:spPr>
          <a:xfrm>
            <a:off x="8813113" y="4452505"/>
            <a:ext cx="1348535" cy="37079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585" extrusionOk="0">
                <a:moveTo>
                  <a:pt x="3661" y="0"/>
                </a:moveTo>
                <a:cubicBezTo>
                  <a:pt x="3612" y="0"/>
                  <a:pt x="3362" y="224"/>
                  <a:pt x="3110" y="497"/>
                </a:cubicBezTo>
                <a:cubicBezTo>
                  <a:pt x="2620" y="1028"/>
                  <a:pt x="2586" y="1042"/>
                  <a:pt x="2134" y="885"/>
                </a:cubicBezTo>
                <a:cubicBezTo>
                  <a:pt x="1998" y="838"/>
                  <a:pt x="1860" y="800"/>
                  <a:pt x="1824" y="800"/>
                </a:cubicBezTo>
                <a:cubicBezTo>
                  <a:pt x="1788" y="800"/>
                  <a:pt x="1785" y="871"/>
                  <a:pt x="1818" y="959"/>
                </a:cubicBezTo>
                <a:cubicBezTo>
                  <a:pt x="1875" y="1112"/>
                  <a:pt x="1861" y="1119"/>
                  <a:pt x="1577" y="1162"/>
                </a:cubicBezTo>
                <a:cubicBezTo>
                  <a:pt x="1414" y="1188"/>
                  <a:pt x="1086" y="1304"/>
                  <a:pt x="848" y="1421"/>
                </a:cubicBezTo>
                <a:cubicBezTo>
                  <a:pt x="611" y="1538"/>
                  <a:pt x="324" y="1664"/>
                  <a:pt x="208" y="1701"/>
                </a:cubicBezTo>
                <a:cubicBezTo>
                  <a:pt x="-3" y="1769"/>
                  <a:pt x="-72" y="1865"/>
                  <a:pt x="88" y="1865"/>
                </a:cubicBezTo>
                <a:cubicBezTo>
                  <a:pt x="136" y="1865"/>
                  <a:pt x="616" y="2038"/>
                  <a:pt x="1159" y="2251"/>
                </a:cubicBezTo>
                <a:cubicBezTo>
                  <a:pt x="2119" y="2628"/>
                  <a:pt x="2148" y="2647"/>
                  <a:pt x="2337" y="2916"/>
                </a:cubicBezTo>
                <a:cubicBezTo>
                  <a:pt x="2444" y="3068"/>
                  <a:pt x="2595" y="3347"/>
                  <a:pt x="2673" y="3537"/>
                </a:cubicBezTo>
                <a:cubicBezTo>
                  <a:pt x="2751" y="3728"/>
                  <a:pt x="2923" y="4041"/>
                  <a:pt x="3053" y="4233"/>
                </a:cubicBezTo>
                <a:cubicBezTo>
                  <a:pt x="3183" y="4425"/>
                  <a:pt x="3295" y="4668"/>
                  <a:pt x="3300" y="4776"/>
                </a:cubicBezTo>
                <a:cubicBezTo>
                  <a:pt x="3319" y="5143"/>
                  <a:pt x="3428" y="5363"/>
                  <a:pt x="3801" y="5772"/>
                </a:cubicBezTo>
                <a:cubicBezTo>
                  <a:pt x="4006" y="5996"/>
                  <a:pt x="4291" y="6412"/>
                  <a:pt x="4434" y="6696"/>
                </a:cubicBezTo>
                <a:cubicBezTo>
                  <a:pt x="4882" y="7579"/>
                  <a:pt x="4765" y="7844"/>
                  <a:pt x="3230" y="9447"/>
                </a:cubicBezTo>
                <a:cubicBezTo>
                  <a:pt x="2574" y="10133"/>
                  <a:pt x="2396" y="10398"/>
                  <a:pt x="2242" y="10903"/>
                </a:cubicBezTo>
                <a:cubicBezTo>
                  <a:pt x="1969" y="11801"/>
                  <a:pt x="1855" y="14218"/>
                  <a:pt x="2052" y="14918"/>
                </a:cubicBezTo>
                <a:cubicBezTo>
                  <a:pt x="2198" y="15435"/>
                  <a:pt x="2520" y="16348"/>
                  <a:pt x="2679" y="16693"/>
                </a:cubicBezTo>
                <a:cubicBezTo>
                  <a:pt x="2761" y="16868"/>
                  <a:pt x="2892" y="17371"/>
                  <a:pt x="2971" y="17811"/>
                </a:cubicBezTo>
                <a:cubicBezTo>
                  <a:pt x="3050" y="18250"/>
                  <a:pt x="3201" y="18875"/>
                  <a:pt x="3306" y="19197"/>
                </a:cubicBezTo>
                <a:cubicBezTo>
                  <a:pt x="3627" y="20177"/>
                  <a:pt x="3794" y="20764"/>
                  <a:pt x="3794" y="20890"/>
                </a:cubicBezTo>
                <a:cubicBezTo>
                  <a:pt x="3794" y="21044"/>
                  <a:pt x="4431" y="21307"/>
                  <a:pt x="4947" y="21366"/>
                </a:cubicBezTo>
                <a:cubicBezTo>
                  <a:pt x="5144" y="21389"/>
                  <a:pt x="5358" y="21431"/>
                  <a:pt x="5423" y="21461"/>
                </a:cubicBezTo>
                <a:cubicBezTo>
                  <a:pt x="5513" y="21503"/>
                  <a:pt x="5824" y="21519"/>
                  <a:pt x="6785" y="21530"/>
                </a:cubicBezTo>
                <a:cubicBezTo>
                  <a:pt x="7470" y="21539"/>
                  <a:pt x="8996" y="21556"/>
                  <a:pt x="10174" y="21570"/>
                </a:cubicBezTo>
                <a:cubicBezTo>
                  <a:pt x="12733" y="21600"/>
                  <a:pt x="15418" y="21587"/>
                  <a:pt x="16542" y="21537"/>
                </a:cubicBezTo>
                <a:cubicBezTo>
                  <a:pt x="17136" y="21511"/>
                  <a:pt x="17530" y="21469"/>
                  <a:pt x="17999" y="21383"/>
                </a:cubicBezTo>
                <a:cubicBezTo>
                  <a:pt x="18966" y="21205"/>
                  <a:pt x="18967" y="21202"/>
                  <a:pt x="19032" y="20671"/>
                </a:cubicBezTo>
                <a:cubicBezTo>
                  <a:pt x="19062" y="20419"/>
                  <a:pt x="19174" y="20005"/>
                  <a:pt x="19279" y="19749"/>
                </a:cubicBezTo>
                <a:cubicBezTo>
                  <a:pt x="19383" y="19494"/>
                  <a:pt x="19474" y="19133"/>
                  <a:pt x="19475" y="18947"/>
                </a:cubicBezTo>
                <a:cubicBezTo>
                  <a:pt x="19477" y="18762"/>
                  <a:pt x="19584" y="18276"/>
                  <a:pt x="19716" y="17866"/>
                </a:cubicBezTo>
                <a:cubicBezTo>
                  <a:pt x="19848" y="17456"/>
                  <a:pt x="20026" y="16855"/>
                  <a:pt x="20109" y="16533"/>
                </a:cubicBezTo>
                <a:cubicBezTo>
                  <a:pt x="20192" y="16211"/>
                  <a:pt x="20303" y="15827"/>
                  <a:pt x="20356" y="15681"/>
                </a:cubicBezTo>
                <a:cubicBezTo>
                  <a:pt x="20409" y="15534"/>
                  <a:pt x="20460" y="15326"/>
                  <a:pt x="20470" y="15219"/>
                </a:cubicBezTo>
                <a:cubicBezTo>
                  <a:pt x="20511" y="14787"/>
                  <a:pt x="20338" y="12611"/>
                  <a:pt x="20248" y="12439"/>
                </a:cubicBezTo>
                <a:cubicBezTo>
                  <a:pt x="20196" y="12338"/>
                  <a:pt x="20121" y="12038"/>
                  <a:pt x="20090" y="11774"/>
                </a:cubicBezTo>
                <a:cubicBezTo>
                  <a:pt x="20030" y="11274"/>
                  <a:pt x="19717" y="10581"/>
                  <a:pt x="19361" y="10175"/>
                </a:cubicBezTo>
                <a:cubicBezTo>
                  <a:pt x="19250" y="10048"/>
                  <a:pt x="18927" y="9745"/>
                  <a:pt x="18645" y="9500"/>
                </a:cubicBezTo>
                <a:cubicBezTo>
                  <a:pt x="18363" y="9256"/>
                  <a:pt x="18034" y="8944"/>
                  <a:pt x="17917" y="8807"/>
                </a:cubicBezTo>
                <a:cubicBezTo>
                  <a:pt x="17547" y="8375"/>
                  <a:pt x="17477" y="7686"/>
                  <a:pt x="17752" y="7218"/>
                </a:cubicBezTo>
                <a:cubicBezTo>
                  <a:pt x="17835" y="7076"/>
                  <a:pt x="17955" y="6866"/>
                  <a:pt x="18018" y="6749"/>
                </a:cubicBezTo>
                <a:cubicBezTo>
                  <a:pt x="18081" y="6632"/>
                  <a:pt x="18209" y="6447"/>
                  <a:pt x="18309" y="6340"/>
                </a:cubicBezTo>
                <a:cubicBezTo>
                  <a:pt x="18410" y="6232"/>
                  <a:pt x="18562" y="6000"/>
                  <a:pt x="18645" y="5825"/>
                </a:cubicBezTo>
                <a:cubicBezTo>
                  <a:pt x="18729" y="5649"/>
                  <a:pt x="18900" y="5355"/>
                  <a:pt x="19025" y="5169"/>
                </a:cubicBezTo>
                <a:cubicBezTo>
                  <a:pt x="19151" y="4982"/>
                  <a:pt x="19283" y="4754"/>
                  <a:pt x="19317" y="4660"/>
                </a:cubicBezTo>
                <a:cubicBezTo>
                  <a:pt x="19351" y="4567"/>
                  <a:pt x="19423" y="4409"/>
                  <a:pt x="19475" y="4309"/>
                </a:cubicBezTo>
                <a:cubicBezTo>
                  <a:pt x="19632" y="4007"/>
                  <a:pt x="19591" y="3726"/>
                  <a:pt x="19361" y="3531"/>
                </a:cubicBezTo>
                <a:cubicBezTo>
                  <a:pt x="19204" y="3397"/>
                  <a:pt x="19176" y="3342"/>
                  <a:pt x="19260" y="3311"/>
                </a:cubicBezTo>
                <a:cubicBezTo>
                  <a:pt x="19321" y="3289"/>
                  <a:pt x="19374" y="3232"/>
                  <a:pt x="19374" y="3184"/>
                </a:cubicBezTo>
                <a:cubicBezTo>
                  <a:pt x="19374" y="3133"/>
                  <a:pt x="19816" y="2855"/>
                  <a:pt x="20451" y="2507"/>
                </a:cubicBezTo>
                <a:lnTo>
                  <a:pt x="21528" y="1918"/>
                </a:lnTo>
                <a:lnTo>
                  <a:pt x="21420" y="1765"/>
                </a:lnTo>
                <a:cubicBezTo>
                  <a:pt x="21363" y="1682"/>
                  <a:pt x="21199" y="1524"/>
                  <a:pt x="21053" y="1412"/>
                </a:cubicBezTo>
                <a:cubicBezTo>
                  <a:pt x="20907" y="1300"/>
                  <a:pt x="20746" y="1165"/>
                  <a:pt x="20692" y="1114"/>
                </a:cubicBezTo>
                <a:cubicBezTo>
                  <a:pt x="20637" y="1063"/>
                  <a:pt x="20120" y="867"/>
                  <a:pt x="19545" y="677"/>
                </a:cubicBezTo>
                <a:lnTo>
                  <a:pt x="18500" y="331"/>
                </a:lnTo>
                <a:lnTo>
                  <a:pt x="18500" y="543"/>
                </a:lnTo>
                <a:cubicBezTo>
                  <a:pt x="18500" y="659"/>
                  <a:pt x="18408" y="944"/>
                  <a:pt x="18297" y="1176"/>
                </a:cubicBezTo>
                <a:cubicBezTo>
                  <a:pt x="18091" y="1608"/>
                  <a:pt x="18028" y="2128"/>
                  <a:pt x="18107" y="2703"/>
                </a:cubicBezTo>
                <a:cubicBezTo>
                  <a:pt x="18159" y="3084"/>
                  <a:pt x="18010" y="3214"/>
                  <a:pt x="17537" y="3214"/>
                </a:cubicBezTo>
                <a:cubicBezTo>
                  <a:pt x="17134" y="3214"/>
                  <a:pt x="14968" y="3477"/>
                  <a:pt x="14432" y="3591"/>
                </a:cubicBezTo>
                <a:cubicBezTo>
                  <a:pt x="14178" y="3644"/>
                  <a:pt x="13547" y="3797"/>
                  <a:pt x="13032" y="3930"/>
                </a:cubicBezTo>
                <a:cubicBezTo>
                  <a:pt x="12517" y="4064"/>
                  <a:pt x="12048" y="4173"/>
                  <a:pt x="11986" y="4173"/>
                </a:cubicBezTo>
                <a:cubicBezTo>
                  <a:pt x="11924" y="4173"/>
                  <a:pt x="11687" y="4106"/>
                  <a:pt x="11461" y="4023"/>
                </a:cubicBezTo>
                <a:cubicBezTo>
                  <a:pt x="10760" y="3766"/>
                  <a:pt x="9090" y="2492"/>
                  <a:pt x="8084" y="1447"/>
                </a:cubicBezTo>
                <a:cubicBezTo>
                  <a:pt x="7853" y="1207"/>
                  <a:pt x="7650" y="1016"/>
                  <a:pt x="7627" y="1024"/>
                </a:cubicBezTo>
                <a:cubicBezTo>
                  <a:pt x="7605" y="1032"/>
                  <a:pt x="7504" y="1162"/>
                  <a:pt x="7406" y="1313"/>
                </a:cubicBezTo>
                <a:cubicBezTo>
                  <a:pt x="7196" y="1633"/>
                  <a:pt x="7064" y="1702"/>
                  <a:pt x="6854" y="1599"/>
                </a:cubicBezTo>
                <a:cubicBezTo>
                  <a:pt x="6704" y="1524"/>
                  <a:pt x="6238" y="1010"/>
                  <a:pt x="6044" y="705"/>
                </a:cubicBezTo>
                <a:lnTo>
                  <a:pt x="5923" y="522"/>
                </a:lnTo>
                <a:lnTo>
                  <a:pt x="5600" y="650"/>
                </a:lnTo>
                <a:lnTo>
                  <a:pt x="5283" y="777"/>
                </a:lnTo>
                <a:lnTo>
                  <a:pt x="4954" y="603"/>
                </a:lnTo>
                <a:cubicBezTo>
                  <a:pt x="4302" y="259"/>
                  <a:pt x="3749" y="1"/>
                  <a:pt x="3661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Interactivity"/>
          <p:cNvSpPr/>
          <p:nvPr/>
        </p:nvSpPr>
        <p:spPr>
          <a:xfrm>
            <a:off x="1355189" y="1756974"/>
            <a:ext cx="203261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59291" indent="-259291" algn="l" defTabSz="584200">
              <a:buSzPct val="45000"/>
              <a:buBlip>
                <a:blip r:embed="rId2"/>
              </a:buBlip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Interactivity</a:t>
            </a:r>
          </a:p>
        </p:txBody>
      </p:sp>
      <p:sp>
        <p:nvSpPr>
          <p:cNvPr id="698" name="Scene Detail"/>
          <p:cNvSpPr/>
          <p:nvPr/>
        </p:nvSpPr>
        <p:spPr>
          <a:xfrm>
            <a:off x="741688" y="897766"/>
            <a:ext cx="22101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 Detail</a:t>
            </a:r>
          </a:p>
        </p:txBody>
      </p:sp>
      <p:sp>
        <p:nvSpPr>
          <p:cNvPr id="699" name="&lt;요소기술&gt;…"/>
          <p:cNvSpPr/>
          <p:nvPr/>
        </p:nvSpPr>
        <p:spPr>
          <a:xfrm>
            <a:off x="1344055" y="11411582"/>
            <a:ext cx="847785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&lt;요소기술&gt;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Body tracking: 2-1, 2-2</a:t>
            </a:r>
          </a:p>
        </p:txBody>
      </p:sp>
      <p:sp>
        <p:nvSpPr>
          <p:cNvPr id="700" name="&lt;투명/플렉서블의 가치&gt;…"/>
          <p:cNvSpPr/>
          <p:nvPr/>
        </p:nvSpPr>
        <p:spPr>
          <a:xfrm>
            <a:off x="13041390" y="11411582"/>
            <a:ext cx="9998555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&lt;투명/플렉서블의 가치&gt;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투명 : 주위 환경과 자연스럽게 어우러져 모델이 현실에 존재하는 듯한 느낌을 줌.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플렉서블 : 사용자가 곡면을 따라 좌, 우로 움직이면 바디 트랙킹을 통해 해당 시야각에서 바라본  모델의 옆 모습을 보여주어 실제 공간에 모델이 존재하는 듯한 경험을 줌.</a:t>
            </a:r>
          </a:p>
        </p:txBody>
      </p:sp>
      <p:sp>
        <p:nvSpPr>
          <p:cNvPr id="701" name="선"/>
          <p:cNvSpPr/>
          <p:nvPr/>
        </p:nvSpPr>
        <p:spPr>
          <a:xfrm>
            <a:off x="1344055" y="11227711"/>
            <a:ext cx="21695888" cy="1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702" name="&lt;TFD&gt;…"/>
          <p:cNvSpPr/>
          <p:nvPr/>
        </p:nvSpPr>
        <p:spPr>
          <a:xfrm>
            <a:off x="13041390" y="3372262"/>
            <a:ext cx="8958082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&lt;TFD&gt;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사용자가 모델을 바라보는 위치에 따라서 모델과 피팅 상품의 옆 모습을 감상할 수 있음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모델의 포즈가 지속적으로 움직이면서 생동감을 줌</a:t>
            </a:r>
          </a:p>
        </p:txBody>
      </p:sp>
      <p:grpSp>
        <p:nvGrpSpPr>
          <p:cNvPr id="737" name="그룹"/>
          <p:cNvGrpSpPr/>
          <p:nvPr/>
        </p:nvGrpSpPr>
        <p:grpSpPr>
          <a:xfrm>
            <a:off x="1613776" y="3214532"/>
            <a:ext cx="9661790" cy="6439085"/>
            <a:chOff x="269720" y="0"/>
            <a:chExt cx="9661789" cy="6439083"/>
          </a:xfrm>
        </p:grpSpPr>
        <p:grpSp>
          <p:nvGrpSpPr>
            <p:cNvPr id="711" name="그룹"/>
            <p:cNvGrpSpPr/>
            <p:nvPr/>
          </p:nvGrpSpPr>
          <p:grpSpPr>
            <a:xfrm>
              <a:off x="4587630" y="5390813"/>
              <a:ext cx="981821" cy="1048272"/>
              <a:chOff x="-7958" y="-119375"/>
              <a:chExt cx="981819" cy="1048271"/>
            </a:xfrm>
          </p:grpSpPr>
          <p:sp>
            <p:nvSpPr>
              <p:cNvPr id="756" name="연결선"/>
              <p:cNvSpPr/>
              <p:nvPr/>
            </p:nvSpPr>
            <p:spPr>
              <a:xfrm>
                <a:off x="-7959" y="-119376"/>
                <a:ext cx="981821" cy="357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21600" y="19"/>
                    </a:moveTo>
                    <a:cubicBezTo>
                      <a:pt x="14285" y="21600"/>
                      <a:pt x="7085" y="21594"/>
                      <a:pt x="0" y="0"/>
                    </a:cubicBezTo>
                  </a:path>
                </a:pathLst>
              </a:custGeom>
              <a:noFill/>
              <a:ln w="63500" cap="flat">
                <a:solidFill>
                  <a:srgbClr val="53585F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709" name="그룹"/>
              <p:cNvGrpSpPr/>
              <p:nvPr/>
            </p:nvGrpSpPr>
            <p:grpSpPr>
              <a:xfrm>
                <a:off x="173116" y="625168"/>
                <a:ext cx="626264" cy="303728"/>
                <a:chOff x="0" y="0"/>
                <a:chExt cx="626262" cy="303726"/>
              </a:xfrm>
            </p:grpSpPr>
            <p:sp>
              <p:nvSpPr>
                <p:cNvPr id="704" name="모서리가 둥근 직사각형"/>
                <p:cNvSpPr/>
                <p:nvPr/>
              </p:nvSpPr>
              <p:spPr>
                <a:xfrm>
                  <a:off x="0" y="92686"/>
                  <a:ext cx="626263" cy="1745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707" name="그룹"/>
                <p:cNvGrpSpPr/>
                <p:nvPr/>
              </p:nvGrpSpPr>
              <p:grpSpPr>
                <a:xfrm>
                  <a:off x="219376" y="0"/>
                  <a:ext cx="206901" cy="185373"/>
                  <a:chOff x="0" y="0"/>
                  <a:chExt cx="206900" cy="185372"/>
                </a:xfrm>
              </p:grpSpPr>
              <p:sp>
                <p:nvSpPr>
                  <p:cNvPr id="705" name="모서리가 둥근 직사각형"/>
                  <p:cNvSpPr/>
                  <p:nvPr/>
                </p:nvSpPr>
                <p:spPr>
                  <a:xfrm>
                    <a:off x="0" y="0"/>
                    <a:ext cx="93516" cy="18537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6AAA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06" name="모서리가 둥근 직사각형"/>
                  <p:cNvSpPr/>
                  <p:nvPr/>
                </p:nvSpPr>
                <p:spPr>
                  <a:xfrm>
                    <a:off x="113384" y="0"/>
                    <a:ext cx="93517" cy="18537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6AAA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08" name="원"/>
                <p:cNvSpPr/>
                <p:nvPr/>
              </p:nvSpPr>
              <p:spPr>
                <a:xfrm>
                  <a:off x="192797" y="51406"/>
                  <a:ext cx="252320" cy="252321"/>
                </a:xfrm>
                <a:prstGeom prst="ellipse">
                  <a:avLst/>
                </a:prstGeom>
                <a:solidFill>
                  <a:srgbClr val="53585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710" name="선"/>
              <p:cNvSpPr/>
              <p:nvPr/>
            </p:nvSpPr>
            <p:spPr>
              <a:xfrm flipV="1">
                <a:off x="490907" y="322623"/>
                <a:ext cx="1" cy="291286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grpSp>
          <p:nvGrpSpPr>
            <p:cNvPr id="721" name="그룹"/>
            <p:cNvGrpSpPr/>
            <p:nvPr/>
          </p:nvGrpSpPr>
          <p:grpSpPr>
            <a:xfrm>
              <a:off x="8319393" y="5353253"/>
              <a:ext cx="1612049" cy="850664"/>
              <a:chOff x="0" y="0"/>
              <a:chExt cx="1612047" cy="850662"/>
            </a:xfrm>
          </p:grpSpPr>
          <p:sp>
            <p:nvSpPr>
              <p:cNvPr id="757" name="연결선"/>
              <p:cNvSpPr/>
              <p:nvPr/>
            </p:nvSpPr>
            <p:spPr>
              <a:xfrm>
                <a:off x="0" y="0"/>
                <a:ext cx="981820" cy="357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21600" y="19"/>
                    </a:moveTo>
                    <a:cubicBezTo>
                      <a:pt x="14285" y="21600"/>
                      <a:pt x="7085" y="21594"/>
                      <a:pt x="0" y="0"/>
                    </a:cubicBezTo>
                  </a:path>
                </a:pathLst>
              </a:custGeom>
              <a:noFill/>
              <a:ln w="63500" cap="flat">
                <a:solidFill>
                  <a:srgbClr val="53585F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720" name="그룹"/>
              <p:cNvGrpSpPr/>
              <p:nvPr/>
            </p:nvGrpSpPr>
            <p:grpSpPr>
              <a:xfrm rot="17891889">
                <a:off x="883795" y="128319"/>
                <a:ext cx="626264" cy="606273"/>
                <a:chOff x="0" y="0"/>
                <a:chExt cx="626262" cy="606272"/>
              </a:xfrm>
            </p:grpSpPr>
            <p:grpSp>
              <p:nvGrpSpPr>
                <p:cNvPr id="718" name="그룹"/>
                <p:cNvGrpSpPr/>
                <p:nvPr/>
              </p:nvGrpSpPr>
              <p:grpSpPr>
                <a:xfrm>
                  <a:off x="0" y="302545"/>
                  <a:ext cx="626263" cy="303728"/>
                  <a:chOff x="0" y="0"/>
                  <a:chExt cx="626262" cy="303726"/>
                </a:xfrm>
              </p:grpSpPr>
              <p:sp>
                <p:nvSpPr>
                  <p:cNvPr id="713" name="모서리가 둥근 직사각형"/>
                  <p:cNvSpPr/>
                  <p:nvPr/>
                </p:nvSpPr>
                <p:spPr>
                  <a:xfrm>
                    <a:off x="0" y="92686"/>
                    <a:ext cx="626263" cy="17452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6AAA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grpSp>
                <p:nvGrpSpPr>
                  <p:cNvPr id="716" name="그룹"/>
                  <p:cNvGrpSpPr/>
                  <p:nvPr/>
                </p:nvGrpSpPr>
                <p:grpSpPr>
                  <a:xfrm>
                    <a:off x="219376" y="0"/>
                    <a:ext cx="206901" cy="185373"/>
                    <a:chOff x="0" y="0"/>
                    <a:chExt cx="206900" cy="185372"/>
                  </a:xfrm>
                </p:grpSpPr>
                <p:sp>
                  <p:nvSpPr>
                    <p:cNvPr id="714" name="모서리가 둥근 직사각형"/>
                    <p:cNvSpPr/>
                    <p:nvPr/>
                  </p:nvSpPr>
                  <p:spPr>
                    <a:xfrm>
                      <a:off x="0" y="0"/>
                      <a:ext cx="93516" cy="18537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A6AAA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715" name="모서리가 둥근 직사각형"/>
                    <p:cNvSpPr/>
                    <p:nvPr/>
                  </p:nvSpPr>
                  <p:spPr>
                    <a:xfrm>
                      <a:off x="113384" y="0"/>
                      <a:ext cx="93517" cy="18537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A6AAA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717" name="원"/>
                  <p:cNvSpPr/>
                  <p:nvPr/>
                </p:nvSpPr>
                <p:spPr>
                  <a:xfrm>
                    <a:off x="192797" y="51406"/>
                    <a:ext cx="252320" cy="252321"/>
                  </a:xfrm>
                  <a:prstGeom prst="ellipse">
                    <a:avLst/>
                  </a:prstGeom>
                  <a:solidFill>
                    <a:srgbClr val="53585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19" name="선"/>
                <p:cNvSpPr/>
                <p:nvPr/>
              </p:nvSpPr>
              <p:spPr>
                <a:xfrm flipV="1">
                  <a:off x="317792" y="-1"/>
                  <a:ext cx="1" cy="291287"/>
                </a:xfrm>
                <a:prstGeom prst="line">
                  <a:avLst/>
                </a:prstGeom>
                <a:noFill/>
                <a:ln w="25400" cap="flat">
                  <a:solidFill>
                    <a:schemeClr val="accent1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/>
                  </a:pPr>
                  <a:endParaRPr/>
                </a:p>
              </p:txBody>
            </p:sp>
          </p:grpSp>
        </p:grpSp>
        <p:grpSp>
          <p:nvGrpSpPr>
            <p:cNvPr id="731" name="그룹"/>
            <p:cNvGrpSpPr/>
            <p:nvPr/>
          </p:nvGrpSpPr>
          <p:grpSpPr>
            <a:xfrm>
              <a:off x="482980" y="5451312"/>
              <a:ext cx="1540277" cy="886382"/>
              <a:chOff x="0" y="0"/>
              <a:chExt cx="1540275" cy="886381"/>
            </a:xfrm>
          </p:grpSpPr>
          <p:sp>
            <p:nvSpPr>
              <p:cNvPr id="758" name="연결선"/>
              <p:cNvSpPr/>
              <p:nvPr/>
            </p:nvSpPr>
            <p:spPr>
              <a:xfrm>
                <a:off x="558456" y="0"/>
                <a:ext cx="981820" cy="3579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21600" y="19"/>
                    </a:moveTo>
                    <a:cubicBezTo>
                      <a:pt x="14285" y="21600"/>
                      <a:pt x="7085" y="21594"/>
                      <a:pt x="0" y="0"/>
                    </a:cubicBezTo>
                  </a:path>
                </a:pathLst>
              </a:custGeom>
              <a:noFill/>
              <a:ln w="63500" cap="flat">
                <a:solidFill>
                  <a:srgbClr val="53585F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730" name="그룹"/>
              <p:cNvGrpSpPr/>
              <p:nvPr/>
            </p:nvGrpSpPr>
            <p:grpSpPr>
              <a:xfrm rot="3610481" flipH="1">
                <a:off x="105591" y="160822"/>
                <a:ext cx="626264" cy="606273"/>
                <a:chOff x="0" y="0"/>
                <a:chExt cx="626262" cy="606272"/>
              </a:xfrm>
            </p:grpSpPr>
            <p:grpSp>
              <p:nvGrpSpPr>
                <p:cNvPr id="728" name="그룹"/>
                <p:cNvGrpSpPr/>
                <p:nvPr/>
              </p:nvGrpSpPr>
              <p:grpSpPr>
                <a:xfrm>
                  <a:off x="0" y="302545"/>
                  <a:ext cx="626263" cy="303728"/>
                  <a:chOff x="0" y="0"/>
                  <a:chExt cx="626262" cy="303726"/>
                </a:xfrm>
              </p:grpSpPr>
              <p:sp>
                <p:nvSpPr>
                  <p:cNvPr id="723" name="모서리가 둥근 직사각형"/>
                  <p:cNvSpPr/>
                  <p:nvPr/>
                </p:nvSpPr>
                <p:spPr>
                  <a:xfrm>
                    <a:off x="0" y="92686"/>
                    <a:ext cx="626263" cy="17452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6AAA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grpSp>
                <p:nvGrpSpPr>
                  <p:cNvPr id="726" name="그룹"/>
                  <p:cNvGrpSpPr/>
                  <p:nvPr/>
                </p:nvGrpSpPr>
                <p:grpSpPr>
                  <a:xfrm>
                    <a:off x="219376" y="0"/>
                    <a:ext cx="206901" cy="185373"/>
                    <a:chOff x="0" y="0"/>
                    <a:chExt cx="206900" cy="185372"/>
                  </a:xfrm>
                </p:grpSpPr>
                <p:sp>
                  <p:nvSpPr>
                    <p:cNvPr id="724" name="모서리가 둥근 직사각형"/>
                    <p:cNvSpPr/>
                    <p:nvPr/>
                  </p:nvSpPr>
                  <p:spPr>
                    <a:xfrm>
                      <a:off x="0" y="0"/>
                      <a:ext cx="93516" cy="18537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A6AAA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  <p:sp>
                  <p:nvSpPr>
                    <p:cNvPr id="725" name="모서리가 둥근 직사각형"/>
                    <p:cNvSpPr/>
                    <p:nvPr/>
                  </p:nvSpPr>
                  <p:spPr>
                    <a:xfrm>
                      <a:off x="113384" y="0"/>
                      <a:ext cx="93517" cy="185373"/>
                    </a:xfrm>
                    <a:prstGeom prst="roundRect">
                      <a:avLst>
                        <a:gd name="adj" fmla="val 50000"/>
                      </a:avLst>
                    </a:prstGeom>
                    <a:solidFill>
                      <a:srgbClr val="A6AAA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 sz="3200">
                          <a:solidFill>
                            <a:srgbClr val="FFFFFF"/>
                          </a:solidFill>
                        </a:defRPr>
                      </a:pPr>
                      <a:endParaRPr/>
                    </a:p>
                  </p:txBody>
                </p:sp>
              </p:grpSp>
              <p:sp>
                <p:nvSpPr>
                  <p:cNvPr id="727" name="원"/>
                  <p:cNvSpPr/>
                  <p:nvPr/>
                </p:nvSpPr>
                <p:spPr>
                  <a:xfrm>
                    <a:off x="192797" y="51406"/>
                    <a:ext cx="252320" cy="252321"/>
                  </a:xfrm>
                  <a:prstGeom prst="ellipse">
                    <a:avLst/>
                  </a:prstGeom>
                  <a:solidFill>
                    <a:srgbClr val="53585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729" name="선"/>
                <p:cNvSpPr/>
                <p:nvPr/>
              </p:nvSpPr>
              <p:spPr>
                <a:xfrm flipV="1">
                  <a:off x="317792" y="-1"/>
                  <a:ext cx="1" cy="291287"/>
                </a:xfrm>
                <a:prstGeom prst="line">
                  <a:avLst/>
                </a:prstGeom>
                <a:noFill/>
                <a:ln w="25400" cap="flat">
                  <a:solidFill>
                    <a:schemeClr val="accent1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/>
                  </a:pPr>
                  <a:endParaRPr/>
                </a:p>
              </p:txBody>
            </p:sp>
          </p:grpSp>
        </p:grpSp>
        <p:pic>
          <p:nvPicPr>
            <p:cNvPr id="732" name="pasted-image.png" descr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387" r="31338"/>
            <a:stretch>
              <a:fillRect/>
            </a:stretch>
          </p:blipFill>
          <p:spPr>
            <a:xfrm>
              <a:off x="3621017" y="0"/>
              <a:ext cx="2873797" cy="5040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3" name="직사각형"/>
            <p:cNvSpPr/>
            <p:nvPr/>
          </p:nvSpPr>
          <p:spPr>
            <a:xfrm>
              <a:off x="2888689" y="2024724"/>
              <a:ext cx="689502" cy="61886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4" name="직사각형"/>
            <p:cNvSpPr/>
            <p:nvPr/>
          </p:nvSpPr>
          <p:spPr>
            <a:xfrm>
              <a:off x="6502533" y="2210835"/>
              <a:ext cx="689501" cy="61887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35" name="pasted-image.png" descr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9007"/>
            <a:stretch>
              <a:fillRect/>
            </a:stretch>
          </p:blipFill>
          <p:spPr>
            <a:xfrm>
              <a:off x="7406461" y="0"/>
              <a:ext cx="2525050" cy="5040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6" name="pasted-image.png" descr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68037"/>
            <a:stretch>
              <a:fillRect/>
            </a:stretch>
          </p:blipFill>
          <p:spPr>
            <a:xfrm>
              <a:off x="269720" y="0"/>
              <a:ext cx="2604077" cy="5040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38" name="&lt;LCD&gt;…"/>
          <p:cNvSpPr/>
          <p:nvPr/>
        </p:nvSpPr>
        <p:spPr>
          <a:xfrm>
            <a:off x="13041390" y="5538995"/>
            <a:ext cx="9439920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&lt;LCD&gt;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갈아 입힐 수 있는 옷 들이 보이고 TFD에서의 인터랙션과 연동됨 (옷은 계절별 1벌씩 총 5벌)</a:t>
            </a:r>
          </a:p>
        </p:txBody>
      </p:sp>
      <p:pic>
        <p:nvPicPr>
          <p:cNvPr id="739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rcRect l="19940" t="19370" r="20750" b="15317"/>
          <a:stretch>
            <a:fillRect/>
          </a:stretch>
        </p:blipFill>
        <p:spPr>
          <a:xfrm>
            <a:off x="15311118" y="6668662"/>
            <a:ext cx="3526883" cy="2548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40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rcRect l="17607" r="17607"/>
          <a:stretch>
            <a:fillRect/>
          </a:stretch>
        </p:blipFill>
        <p:spPr>
          <a:xfrm>
            <a:off x="13041390" y="6668661"/>
            <a:ext cx="2206269" cy="25486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7" name="그룹"/>
          <p:cNvGrpSpPr/>
          <p:nvPr/>
        </p:nvGrpSpPr>
        <p:grpSpPr>
          <a:xfrm>
            <a:off x="4504848" y="11493350"/>
            <a:ext cx="922551" cy="922551"/>
            <a:chOff x="0" y="0"/>
            <a:chExt cx="922550" cy="922550"/>
          </a:xfrm>
        </p:grpSpPr>
        <p:sp>
          <p:nvSpPr>
            <p:cNvPr id="741" name="그룹"/>
            <p:cNvSpPr/>
            <p:nvPr/>
          </p:nvSpPr>
          <p:spPr>
            <a:xfrm>
              <a:off x="0" y="0"/>
              <a:ext cx="922551" cy="92255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746" name="그룹"/>
            <p:cNvGrpSpPr/>
            <p:nvPr/>
          </p:nvGrpSpPr>
          <p:grpSpPr>
            <a:xfrm>
              <a:off x="30845" y="178068"/>
              <a:ext cx="885350" cy="575726"/>
              <a:chOff x="0" y="0"/>
              <a:chExt cx="885348" cy="575724"/>
            </a:xfrm>
          </p:grpSpPr>
          <p:pic>
            <p:nvPicPr>
              <p:cNvPr id="742" name="model.jpg" descr="model.jp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2332" t="5471" r="2332" b="5471"/>
              <a:stretch>
                <a:fillRect/>
              </a:stretch>
            </p:blipFill>
            <p:spPr>
              <a:xfrm>
                <a:off x="194158" y="0"/>
                <a:ext cx="534845" cy="3614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43" name="도형"/>
              <p:cNvSpPr/>
              <p:nvPr/>
            </p:nvSpPr>
            <p:spPr>
              <a:xfrm>
                <a:off x="-1" y="50253"/>
                <a:ext cx="885350" cy="525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3" h="21116" extrusionOk="0">
                    <a:moveTo>
                      <a:pt x="10157" y="0"/>
                    </a:moveTo>
                    <a:lnTo>
                      <a:pt x="1895" y="13236"/>
                    </a:lnTo>
                    <a:cubicBezTo>
                      <a:pt x="-925" y="15177"/>
                      <a:pt x="-601" y="17910"/>
                      <a:pt x="2889" y="19662"/>
                    </a:cubicBezTo>
                    <a:cubicBezTo>
                      <a:pt x="6750" y="21600"/>
                      <a:pt x="13010" y="21600"/>
                      <a:pt x="16871" y="19662"/>
                    </a:cubicBezTo>
                    <a:cubicBezTo>
                      <a:pt x="20291" y="17946"/>
                      <a:pt x="20675" y="15283"/>
                      <a:pt x="18036" y="13351"/>
                    </a:cubicBezTo>
                    <a:lnTo>
                      <a:pt x="10157" y="0"/>
                    </a:lnTo>
                    <a:close/>
                  </a:path>
                </a:pathLst>
              </a:custGeom>
              <a:solidFill>
                <a:schemeClr val="accent5">
                  <a:hueOff val="-444211"/>
                  <a:satOff val="-14915"/>
                  <a:lumOff val="22857"/>
                  <a:alpha val="1268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pic>
            <p:nvPicPr>
              <p:cNvPr id="744" name="그룹" descr="그룹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40345" t="19256" r="40335" b="18911"/>
              <a:stretch>
                <a:fillRect/>
              </a:stretch>
            </p:blipFill>
            <p:spPr>
              <a:xfrm>
                <a:off x="45840" y="203312"/>
                <a:ext cx="120668" cy="305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0" h="21515" extrusionOk="0">
                    <a:moveTo>
                      <a:pt x="10425" y="0"/>
                    </a:moveTo>
                    <a:cubicBezTo>
                      <a:pt x="8761" y="10"/>
                      <a:pt x="7137" y="341"/>
                      <a:pt x="6255" y="1007"/>
                    </a:cubicBezTo>
                    <a:cubicBezTo>
                      <a:pt x="5008" y="1949"/>
                      <a:pt x="6054" y="3312"/>
                      <a:pt x="8340" y="3692"/>
                    </a:cubicBezTo>
                    <a:cubicBezTo>
                      <a:pt x="8686" y="3749"/>
                      <a:pt x="9679" y="3799"/>
                      <a:pt x="10564" y="3804"/>
                    </a:cubicBezTo>
                    <a:cubicBezTo>
                      <a:pt x="14327" y="3822"/>
                      <a:pt x="16605" y="2289"/>
                      <a:pt x="14734" y="979"/>
                    </a:cubicBezTo>
                    <a:cubicBezTo>
                      <a:pt x="13797" y="323"/>
                      <a:pt x="12088" y="-9"/>
                      <a:pt x="10425" y="0"/>
                    </a:cubicBezTo>
                    <a:close/>
                    <a:moveTo>
                      <a:pt x="10633" y="4195"/>
                    </a:moveTo>
                    <a:cubicBezTo>
                      <a:pt x="1705" y="4195"/>
                      <a:pt x="1335" y="4211"/>
                      <a:pt x="486" y="5062"/>
                    </a:cubicBezTo>
                    <a:cubicBezTo>
                      <a:pt x="65" y="5485"/>
                      <a:pt x="0" y="6106"/>
                      <a:pt x="0" y="8557"/>
                    </a:cubicBezTo>
                    <a:lnTo>
                      <a:pt x="0" y="11522"/>
                    </a:lnTo>
                    <a:lnTo>
                      <a:pt x="764" y="11829"/>
                    </a:lnTo>
                    <a:cubicBezTo>
                      <a:pt x="1707" y="12207"/>
                      <a:pt x="2198" y="12222"/>
                      <a:pt x="3266" y="11885"/>
                    </a:cubicBezTo>
                    <a:lnTo>
                      <a:pt x="4100" y="11633"/>
                    </a:lnTo>
                    <a:lnTo>
                      <a:pt x="4170" y="9396"/>
                    </a:lnTo>
                    <a:cubicBezTo>
                      <a:pt x="4224" y="7984"/>
                      <a:pt x="4388" y="7167"/>
                      <a:pt x="4587" y="7187"/>
                    </a:cubicBezTo>
                    <a:cubicBezTo>
                      <a:pt x="4790" y="7207"/>
                      <a:pt x="4972" y="9676"/>
                      <a:pt x="5073" y="14122"/>
                    </a:cubicBezTo>
                    <a:lnTo>
                      <a:pt x="5212" y="21029"/>
                    </a:lnTo>
                    <a:lnTo>
                      <a:pt x="5977" y="21281"/>
                    </a:lnTo>
                    <a:cubicBezTo>
                      <a:pt x="6452" y="21435"/>
                      <a:pt x="7003" y="21505"/>
                      <a:pt x="7575" y="21505"/>
                    </a:cubicBezTo>
                    <a:cubicBezTo>
                      <a:pt x="8148" y="21505"/>
                      <a:pt x="8698" y="21435"/>
                      <a:pt x="9174" y="21281"/>
                    </a:cubicBezTo>
                    <a:cubicBezTo>
                      <a:pt x="9913" y="21041"/>
                      <a:pt x="9921" y="21001"/>
                      <a:pt x="10077" y="17785"/>
                    </a:cubicBezTo>
                    <a:cubicBezTo>
                      <a:pt x="10176" y="15753"/>
                      <a:pt x="10366" y="14570"/>
                      <a:pt x="10564" y="14570"/>
                    </a:cubicBezTo>
                    <a:cubicBezTo>
                      <a:pt x="10761" y="14570"/>
                      <a:pt x="10951" y="15753"/>
                      <a:pt x="11050" y="17785"/>
                    </a:cubicBezTo>
                    <a:cubicBezTo>
                      <a:pt x="11207" y="21001"/>
                      <a:pt x="11215" y="21041"/>
                      <a:pt x="11954" y="21281"/>
                    </a:cubicBezTo>
                    <a:cubicBezTo>
                      <a:pt x="12815" y="21561"/>
                      <a:pt x="13689" y="21591"/>
                      <a:pt x="14803" y="21365"/>
                    </a:cubicBezTo>
                    <a:lnTo>
                      <a:pt x="15637" y="21197"/>
                    </a:lnTo>
                    <a:lnTo>
                      <a:pt x="15776" y="14178"/>
                    </a:lnTo>
                    <a:cubicBezTo>
                      <a:pt x="15878" y="9626"/>
                      <a:pt x="16058" y="7159"/>
                      <a:pt x="16262" y="7159"/>
                    </a:cubicBezTo>
                    <a:cubicBezTo>
                      <a:pt x="16455" y="7159"/>
                      <a:pt x="16583" y="8047"/>
                      <a:pt x="16679" y="9424"/>
                    </a:cubicBezTo>
                    <a:cubicBezTo>
                      <a:pt x="16822" y="11470"/>
                      <a:pt x="16889" y="11694"/>
                      <a:pt x="17444" y="11857"/>
                    </a:cubicBezTo>
                    <a:cubicBezTo>
                      <a:pt x="18317" y="12113"/>
                      <a:pt x="19766" y="12068"/>
                      <a:pt x="20502" y="11773"/>
                    </a:cubicBezTo>
                    <a:cubicBezTo>
                      <a:pt x="21097" y="11534"/>
                      <a:pt x="21127" y="11348"/>
                      <a:pt x="21127" y="8473"/>
                    </a:cubicBezTo>
                    <a:cubicBezTo>
                      <a:pt x="21127" y="3970"/>
                      <a:pt x="21600" y="4195"/>
                      <a:pt x="10633" y="419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45" name="그룹" descr="그룹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40345" t="19256" r="40335" b="18911"/>
              <a:stretch>
                <a:fillRect/>
              </a:stretch>
            </p:blipFill>
            <p:spPr>
              <a:xfrm>
                <a:off x="480679" y="100055"/>
                <a:ext cx="120668" cy="305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0" h="21515" extrusionOk="0">
                    <a:moveTo>
                      <a:pt x="10425" y="0"/>
                    </a:moveTo>
                    <a:cubicBezTo>
                      <a:pt x="8761" y="10"/>
                      <a:pt x="7137" y="341"/>
                      <a:pt x="6255" y="1007"/>
                    </a:cubicBezTo>
                    <a:cubicBezTo>
                      <a:pt x="5008" y="1949"/>
                      <a:pt x="6054" y="3312"/>
                      <a:pt x="8340" y="3692"/>
                    </a:cubicBezTo>
                    <a:cubicBezTo>
                      <a:pt x="8686" y="3749"/>
                      <a:pt x="9679" y="3799"/>
                      <a:pt x="10564" y="3804"/>
                    </a:cubicBezTo>
                    <a:cubicBezTo>
                      <a:pt x="14327" y="3822"/>
                      <a:pt x="16605" y="2289"/>
                      <a:pt x="14734" y="979"/>
                    </a:cubicBezTo>
                    <a:cubicBezTo>
                      <a:pt x="13797" y="323"/>
                      <a:pt x="12088" y="-9"/>
                      <a:pt x="10425" y="0"/>
                    </a:cubicBezTo>
                    <a:close/>
                    <a:moveTo>
                      <a:pt x="10633" y="4195"/>
                    </a:moveTo>
                    <a:cubicBezTo>
                      <a:pt x="1705" y="4195"/>
                      <a:pt x="1335" y="4211"/>
                      <a:pt x="486" y="5062"/>
                    </a:cubicBezTo>
                    <a:cubicBezTo>
                      <a:pt x="65" y="5485"/>
                      <a:pt x="0" y="6106"/>
                      <a:pt x="0" y="8557"/>
                    </a:cubicBezTo>
                    <a:lnTo>
                      <a:pt x="0" y="11522"/>
                    </a:lnTo>
                    <a:lnTo>
                      <a:pt x="764" y="11829"/>
                    </a:lnTo>
                    <a:cubicBezTo>
                      <a:pt x="1707" y="12207"/>
                      <a:pt x="2198" y="12222"/>
                      <a:pt x="3266" y="11885"/>
                    </a:cubicBezTo>
                    <a:lnTo>
                      <a:pt x="4100" y="11633"/>
                    </a:lnTo>
                    <a:lnTo>
                      <a:pt x="4170" y="9396"/>
                    </a:lnTo>
                    <a:cubicBezTo>
                      <a:pt x="4224" y="7984"/>
                      <a:pt x="4388" y="7167"/>
                      <a:pt x="4587" y="7187"/>
                    </a:cubicBezTo>
                    <a:cubicBezTo>
                      <a:pt x="4790" y="7207"/>
                      <a:pt x="4972" y="9676"/>
                      <a:pt x="5073" y="14122"/>
                    </a:cubicBezTo>
                    <a:lnTo>
                      <a:pt x="5212" y="21029"/>
                    </a:lnTo>
                    <a:lnTo>
                      <a:pt x="5977" y="21281"/>
                    </a:lnTo>
                    <a:cubicBezTo>
                      <a:pt x="6452" y="21435"/>
                      <a:pt x="7003" y="21505"/>
                      <a:pt x="7575" y="21505"/>
                    </a:cubicBezTo>
                    <a:cubicBezTo>
                      <a:pt x="8148" y="21505"/>
                      <a:pt x="8698" y="21435"/>
                      <a:pt x="9174" y="21281"/>
                    </a:cubicBezTo>
                    <a:cubicBezTo>
                      <a:pt x="9913" y="21041"/>
                      <a:pt x="9921" y="21001"/>
                      <a:pt x="10077" y="17785"/>
                    </a:cubicBezTo>
                    <a:cubicBezTo>
                      <a:pt x="10176" y="15753"/>
                      <a:pt x="10366" y="14570"/>
                      <a:pt x="10564" y="14570"/>
                    </a:cubicBezTo>
                    <a:cubicBezTo>
                      <a:pt x="10761" y="14570"/>
                      <a:pt x="10951" y="15753"/>
                      <a:pt x="11050" y="17785"/>
                    </a:cubicBezTo>
                    <a:cubicBezTo>
                      <a:pt x="11207" y="21001"/>
                      <a:pt x="11215" y="21041"/>
                      <a:pt x="11954" y="21281"/>
                    </a:cubicBezTo>
                    <a:cubicBezTo>
                      <a:pt x="12815" y="21561"/>
                      <a:pt x="13689" y="21591"/>
                      <a:pt x="14803" y="21365"/>
                    </a:cubicBezTo>
                    <a:lnTo>
                      <a:pt x="15637" y="21197"/>
                    </a:lnTo>
                    <a:lnTo>
                      <a:pt x="15776" y="14178"/>
                    </a:lnTo>
                    <a:cubicBezTo>
                      <a:pt x="15878" y="9626"/>
                      <a:pt x="16058" y="7159"/>
                      <a:pt x="16262" y="7159"/>
                    </a:cubicBezTo>
                    <a:cubicBezTo>
                      <a:pt x="16455" y="7159"/>
                      <a:pt x="16583" y="8047"/>
                      <a:pt x="16679" y="9424"/>
                    </a:cubicBezTo>
                    <a:cubicBezTo>
                      <a:pt x="16822" y="11470"/>
                      <a:pt x="16889" y="11694"/>
                      <a:pt x="17444" y="11857"/>
                    </a:cubicBezTo>
                    <a:cubicBezTo>
                      <a:pt x="18317" y="12113"/>
                      <a:pt x="19766" y="12068"/>
                      <a:pt x="20502" y="11773"/>
                    </a:cubicBezTo>
                    <a:cubicBezTo>
                      <a:pt x="21097" y="11534"/>
                      <a:pt x="21127" y="11348"/>
                      <a:pt x="21127" y="8473"/>
                    </a:cubicBezTo>
                    <a:cubicBezTo>
                      <a:pt x="21127" y="3970"/>
                      <a:pt x="21600" y="4195"/>
                      <a:pt x="10633" y="419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754" name="그룹"/>
          <p:cNvGrpSpPr/>
          <p:nvPr/>
        </p:nvGrpSpPr>
        <p:grpSpPr>
          <a:xfrm>
            <a:off x="5427398" y="11493350"/>
            <a:ext cx="922552" cy="922551"/>
            <a:chOff x="0" y="0"/>
            <a:chExt cx="922550" cy="922550"/>
          </a:xfrm>
        </p:grpSpPr>
        <p:sp>
          <p:nvSpPr>
            <p:cNvPr id="748" name="그룹"/>
            <p:cNvSpPr/>
            <p:nvPr/>
          </p:nvSpPr>
          <p:spPr>
            <a:xfrm>
              <a:off x="0" y="0"/>
              <a:ext cx="922551" cy="92255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752" name="그룹"/>
            <p:cNvGrpSpPr/>
            <p:nvPr/>
          </p:nvGrpSpPr>
          <p:grpSpPr>
            <a:xfrm>
              <a:off x="45801" y="219484"/>
              <a:ext cx="781590" cy="508982"/>
              <a:chOff x="145723" y="0"/>
              <a:chExt cx="781589" cy="508981"/>
            </a:xfrm>
          </p:grpSpPr>
          <p:sp>
            <p:nvSpPr>
              <p:cNvPr id="749" name="그룹"/>
              <p:cNvSpPr/>
              <p:nvPr/>
            </p:nvSpPr>
            <p:spPr>
              <a:xfrm flipV="1">
                <a:off x="567463" y="252713"/>
                <a:ext cx="1" cy="256269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759" name="연결선"/>
              <p:cNvSpPr/>
              <p:nvPr/>
            </p:nvSpPr>
            <p:spPr>
              <a:xfrm>
                <a:off x="188908" y="0"/>
                <a:ext cx="738406" cy="175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21600" y="111"/>
                    </a:moveTo>
                    <a:cubicBezTo>
                      <a:pt x="14467" y="21600"/>
                      <a:pt x="7267" y="21563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53585F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51" name="그룹"/>
              <p:cNvSpPr/>
              <p:nvPr/>
            </p:nvSpPr>
            <p:spPr>
              <a:xfrm rot="-17989519" flipH="1" flipV="1">
                <a:off x="228853" y="188409"/>
                <a:ext cx="64971" cy="229287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sp>
          <p:nvSpPr>
            <p:cNvPr id="753" name="그룹"/>
            <p:cNvSpPr/>
            <p:nvPr/>
          </p:nvSpPr>
          <p:spPr>
            <a:xfrm rot="3610481" flipH="1">
              <a:off x="654027" y="482598"/>
              <a:ext cx="216879" cy="44069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sp>
        <p:nvSpPr>
          <p:cNvPr id="755" name="Scene #. 코디네이션(입체 모델 parallax)"/>
          <p:cNvSpPr/>
          <p:nvPr/>
        </p:nvSpPr>
        <p:spPr>
          <a:xfrm>
            <a:off x="1344055" y="2311021"/>
            <a:ext cx="847785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25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 #. 코디네이션(입체 모델 parallax)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cene #. Object viewer"/>
          <p:cNvSpPr/>
          <p:nvPr/>
        </p:nvSpPr>
        <p:spPr>
          <a:xfrm>
            <a:off x="1344055" y="2311021"/>
            <a:ext cx="847785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25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 #. Object viewer</a:t>
            </a:r>
          </a:p>
        </p:txBody>
      </p:sp>
      <p:sp>
        <p:nvSpPr>
          <p:cNvPr id="762" name="Interactivity"/>
          <p:cNvSpPr/>
          <p:nvPr/>
        </p:nvSpPr>
        <p:spPr>
          <a:xfrm>
            <a:off x="1355189" y="1756974"/>
            <a:ext cx="203261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59291" indent="-259291" algn="l" defTabSz="584200">
              <a:buSzPct val="45000"/>
              <a:buBlip>
                <a:blip r:embed="rId2"/>
              </a:buBlip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Interactivity</a:t>
            </a:r>
          </a:p>
        </p:txBody>
      </p:sp>
      <p:sp>
        <p:nvSpPr>
          <p:cNvPr id="763" name="Scene Detail"/>
          <p:cNvSpPr/>
          <p:nvPr/>
        </p:nvSpPr>
        <p:spPr>
          <a:xfrm>
            <a:off x="741688" y="897766"/>
            <a:ext cx="22101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 Detail</a:t>
            </a:r>
          </a:p>
        </p:txBody>
      </p:sp>
      <p:sp>
        <p:nvSpPr>
          <p:cNvPr id="764" name="선"/>
          <p:cNvSpPr/>
          <p:nvPr/>
        </p:nvSpPr>
        <p:spPr>
          <a:xfrm>
            <a:off x="1344055" y="11227711"/>
            <a:ext cx="21695888" cy="1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765" name="&lt;요소기술&gt;…"/>
          <p:cNvSpPr/>
          <p:nvPr/>
        </p:nvSpPr>
        <p:spPr>
          <a:xfrm>
            <a:off x="1344055" y="11411582"/>
            <a:ext cx="847785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&lt;요소기술&gt;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Gesture: 1-2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Body tracking: 2-1, 2-2</a:t>
            </a:r>
          </a:p>
        </p:txBody>
      </p:sp>
      <p:sp>
        <p:nvSpPr>
          <p:cNvPr id="766" name="&lt;투명/플렉서블의 가치&gt;…"/>
          <p:cNvSpPr/>
          <p:nvPr/>
        </p:nvSpPr>
        <p:spPr>
          <a:xfrm>
            <a:off x="13041390" y="11411582"/>
            <a:ext cx="999855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&lt;투명/플렉서블의 가치&gt;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투명 : 플라워샵 주위 환경과 자연스럽게 어우러져 오브젝트가 현실에 존재하는 듯한 느낌을 줌.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플렉서블 : 오브젝트를 선택하는 인터랙션, 오브젝트가 이동하는 방식에서 곡면을 활용함. </a:t>
            </a:r>
          </a:p>
        </p:txBody>
      </p:sp>
      <p:sp>
        <p:nvSpPr>
          <p:cNvPr id="767" name="&lt;TFD&gt;…"/>
          <p:cNvSpPr/>
          <p:nvPr/>
        </p:nvSpPr>
        <p:spPr>
          <a:xfrm>
            <a:off x="12897415" y="2272498"/>
            <a:ext cx="9864232" cy="319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&lt;TFD&gt;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오브젝트 뷰어에 처음 진입하면 오브젝트가 자동으로 회전하여 사용자에게 직관적으로 인터랙션 방식을 알려줌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오브젝트 자동 회전이 멈추면 한 개의 오브젝트가 TFD에 등장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‘좌, 우 스와이프 제스쳐’(1-2)를 통해 양 옆 LCD에 있는 다른 오브젝트로 바꿔 볼 수 있음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바디 트랙킹을 통해 사용자가 오브젝트를 바라보는 위치에 따라 오브젝트가 그에 맞는 </a:t>
            </a:r>
          </a:p>
          <a:p>
            <a:pPr algn="l">
              <a:lnSpc>
                <a:spcPct val="150000"/>
              </a:lnSpc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    시야각에서 보여짐 (=Object parallax / 다음 장 참고)</a:t>
            </a:r>
          </a:p>
        </p:txBody>
      </p:sp>
      <p:sp>
        <p:nvSpPr>
          <p:cNvPr id="768" name="&lt;LCD&gt;…"/>
          <p:cNvSpPr/>
          <p:nvPr/>
        </p:nvSpPr>
        <p:spPr>
          <a:xfrm>
            <a:off x="13041390" y="6155719"/>
            <a:ext cx="6023112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&lt;LCD&gt;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플라워샵 환경이 연출되고 TFD에서의 인터랙션과 연동됨</a:t>
            </a:r>
          </a:p>
        </p:txBody>
      </p:sp>
      <p:grpSp>
        <p:nvGrpSpPr>
          <p:cNvPr id="775" name="그룹"/>
          <p:cNvGrpSpPr/>
          <p:nvPr/>
        </p:nvGrpSpPr>
        <p:grpSpPr>
          <a:xfrm>
            <a:off x="4563188" y="11562363"/>
            <a:ext cx="1616402" cy="1170020"/>
            <a:chOff x="0" y="0"/>
            <a:chExt cx="1616400" cy="1170019"/>
          </a:xfrm>
        </p:grpSpPr>
        <p:sp>
          <p:nvSpPr>
            <p:cNvPr id="769" name="그룹"/>
            <p:cNvSpPr/>
            <p:nvPr/>
          </p:nvSpPr>
          <p:spPr>
            <a:xfrm>
              <a:off x="285630" y="156863"/>
              <a:ext cx="922551" cy="92255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774" name="그룹"/>
            <p:cNvGrpSpPr/>
            <p:nvPr/>
          </p:nvGrpSpPr>
          <p:grpSpPr>
            <a:xfrm>
              <a:off x="0" y="-1"/>
              <a:ext cx="1616401" cy="1170021"/>
              <a:chOff x="0" y="0"/>
              <a:chExt cx="1616400" cy="1170019"/>
            </a:xfrm>
          </p:grpSpPr>
          <p:pic>
            <p:nvPicPr>
              <p:cNvPr id="770" name="512171825.png" descr="512171825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/>
              <a:stretch>
                <a:fillRect/>
              </a:stretch>
            </p:blipFill>
            <p:spPr>
              <a:xfrm rot="16285649">
                <a:off x="307378" y="272470"/>
                <a:ext cx="1024995" cy="5303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71" name="512171825.png" descr="512171825.png"/>
              <p:cNvPicPr>
                <a:picLocks noChangeAspect="1"/>
              </p:cNvPicPr>
              <p:nvPr/>
            </p:nvPicPr>
            <p:blipFill>
              <a:blip r:embed="rId3">
                <a:alphaModFix amt="49928"/>
                <a:extLst/>
              </a:blip>
              <a:srcRect/>
              <a:stretch>
                <a:fillRect/>
              </a:stretch>
            </p:blipFill>
            <p:spPr>
              <a:xfrm rot="18672301">
                <a:off x="566777" y="344557"/>
                <a:ext cx="1024995" cy="530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72" name="512171825.png" descr="512171825.png"/>
              <p:cNvPicPr>
                <a:picLocks noChangeAspect="1"/>
              </p:cNvPicPr>
              <p:nvPr/>
            </p:nvPicPr>
            <p:blipFill>
              <a:blip r:embed="rId3">
                <a:alphaModFix amt="49928"/>
                <a:extLst/>
              </a:blip>
              <a:srcRect/>
              <a:stretch>
                <a:fillRect/>
              </a:stretch>
            </p:blipFill>
            <p:spPr>
              <a:xfrm rot="13821997">
                <a:off x="18642" y="298663"/>
                <a:ext cx="1024995" cy="530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73" name="선"/>
              <p:cNvSpPr/>
              <p:nvPr/>
            </p:nvSpPr>
            <p:spPr>
              <a:xfrm rot="9300000" flipH="1">
                <a:off x="520361" y="280317"/>
                <a:ext cx="430863" cy="272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4" h="20212" extrusionOk="0">
                    <a:moveTo>
                      <a:pt x="0" y="15985"/>
                    </a:moveTo>
                    <a:cubicBezTo>
                      <a:pt x="4260" y="20960"/>
                      <a:pt x="10117" y="21600"/>
                      <a:pt x="14819" y="17603"/>
                    </a:cubicBezTo>
                    <a:cubicBezTo>
                      <a:pt x="19044" y="14012"/>
                      <a:pt x="21600" y="7246"/>
                      <a:pt x="21469" y="0"/>
                    </a:cubicBezTo>
                  </a:path>
                </a:pathLst>
              </a:custGeom>
              <a:noFill/>
              <a:ln w="25400" cap="flat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/>
                </a:pPr>
                <a:endParaRPr/>
              </a:p>
            </p:txBody>
          </p:sp>
        </p:grpSp>
      </p:grpSp>
      <p:grpSp>
        <p:nvGrpSpPr>
          <p:cNvPr id="782" name="그룹"/>
          <p:cNvGrpSpPr/>
          <p:nvPr/>
        </p:nvGrpSpPr>
        <p:grpSpPr>
          <a:xfrm>
            <a:off x="5771778" y="11720931"/>
            <a:ext cx="922551" cy="922552"/>
            <a:chOff x="0" y="0"/>
            <a:chExt cx="922550" cy="922550"/>
          </a:xfrm>
        </p:grpSpPr>
        <p:sp>
          <p:nvSpPr>
            <p:cNvPr id="776" name="그룹"/>
            <p:cNvSpPr/>
            <p:nvPr/>
          </p:nvSpPr>
          <p:spPr>
            <a:xfrm>
              <a:off x="0" y="0"/>
              <a:ext cx="922551" cy="92255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781" name="그룹"/>
            <p:cNvGrpSpPr/>
            <p:nvPr/>
          </p:nvGrpSpPr>
          <p:grpSpPr>
            <a:xfrm>
              <a:off x="30845" y="178068"/>
              <a:ext cx="885350" cy="575726"/>
              <a:chOff x="0" y="0"/>
              <a:chExt cx="885348" cy="575724"/>
            </a:xfrm>
          </p:grpSpPr>
          <p:pic>
            <p:nvPicPr>
              <p:cNvPr id="777" name="model.jpg" descr="model.jp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332" t="5471" r="2332" b="5471"/>
              <a:stretch>
                <a:fillRect/>
              </a:stretch>
            </p:blipFill>
            <p:spPr>
              <a:xfrm>
                <a:off x="194158" y="0"/>
                <a:ext cx="534845" cy="3614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78" name="도형"/>
              <p:cNvSpPr/>
              <p:nvPr/>
            </p:nvSpPr>
            <p:spPr>
              <a:xfrm>
                <a:off x="-1" y="50253"/>
                <a:ext cx="885350" cy="525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3" h="21116" extrusionOk="0">
                    <a:moveTo>
                      <a:pt x="10157" y="0"/>
                    </a:moveTo>
                    <a:lnTo>
                      <a:pt x="1895" y="13236"/>
                    </a:lnTo>
                    <a:cubicBezTo>
                      <a:pt x="-925" y="15177"/>
                      <a:pt x="-601" y="17910"/>
                      <a:pt x="2889" y="19662"/>
                    </a:cubicBezTo>
                    <a:cubicBezTo>
                      <a:pt x="6750" y="21600"/>
                      <a:pt x="13010" y="21600"/>
                      <a:pt x="16871" y="19662"/>
                    </a:cubicBezTo>
                    <a:cubicBezTo>
                      <a:pt x="20291" y="17946"/>
                      <a:pt x="20675" y="15283"/>
                      <a:pt x="18036" y="13351"/>
                    </a:cubicBezTo>
                    <a:lnTo>
                      <a:pt x="10157" y="0"/>
                    </a:lnTo>
                    <a:close/>
                  </a:path>
                </a:pathLst>
              </a:custGeom>
              <a:solidFill>
                <a:schemeClr val="accent5">
                  <a:hueOff val="-444211"/>
                  <a:satOff val="-14915"/>
                  <a:lumOff val="22857"/>
                  <a:alpha val="1268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pic>
            <p:nvPicPr>
              <p:cNvPr id="779" name="그룹" descr="그룹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40345" t="19256" r="40335" b="18911"/>
              <a:stretch>
                <a:fillRect/>
              </a:stretch>
            </p:blipFill>
            <p:spPr>
              <a:xfrm>
                <a:off x="45840" y="203312"/>
                <a:ext cx="120668" cy="305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0" h="21515" extrusionOk="0">
                    <a:moveTo>
                      <a:pt x="10425" y="0"/>
                    </a:moveTo>
                    <a:cubicBezTo>
                      <a:pt x="8761" y="10"/>
                      <a:pt x="7137" y="341"/>
                      <a:pt x="6255" y="1007"/>
                    </a:cubicBezTo>
                    <a:cubicBezTo>
                      <a:pt x="5008" y="1949"/>
                      <a:pt x="6054" y="3312"/>
                      <a:pt x="8340" y="3692"/>
                    </a:cubicBezTo>
                    <a:cubicBezTo>
                      <a:pt x="8686" y="3749"/>
                      <a:pt x="9679" y="3799"/>
                      <a:pt x="10564" y="3804"/>
                    </a:cubicBezTo>
                    <a:cubicBezTo>
                      <a:pt x="14327" y="3822"/>
                      <a:pt x="16605" y="2289"/>
                      <a:pt x="14734" y="979"/>
                    </a:cubicBezTo>
                    <a:cubicBezTo>
                      <a:pt x="13797" y="323"/>
                      <a:pt x="12088" y="-9"/>
                      <a:pt x="10425" y="0"/>
                    </a:cubicBezTo>
                    <a:close/>
                    <a:moveTo>
                      <a:pt x="10633" y="4195"/>
                    </a:moveTo>
                    <a:cubicBezTo>
                      <a:pt x="1705" y="4195"/>
                      <a:pt x="1335" y="4211"/>
                      <a:pt x="486" y="5062"/>
                    </a:cubicBezTo>
                    <a:cubicBezTo>
                      <a:pt x="65" y="5485"/>
                      <a:pt x="0" y="6106"/>
                      <a:pt x="0" y="8557"/>
                    </a:cubicBezTo>
                    <a:lnTo>
                      <a:pt x="0" y="11522"/>
                    </a:lnTo>
                    <a:lnTo>
                      <a:pt x="764" y="11829"/>
                    </a:lnTo>
                    <a:cubicBezTo>
                      <a:pt x="1707" y="12207"/>
                      <a:pt x="2198" y="12222"/>
                      <a:pt x="3266" y="11885"/>
                    </a:cubicBezTo>
                    <a:lnTo>
                      <a:pt x="4100" y="11633"/>
                    </a:lnTo>
                    <a:lnTo>
                      <a:pt x="4170" y="9396"/>
                    </a:lnTo>
                    <a:cubicBezTo>
                      <a:pt x="4224" y="7984"/>
                      <a:pt x="4388" y="7167"/>
                      <a:pt x="4587" y="7187"/>
                    </a:cubicBezTo>
                    <a:cubicBezTo>
                      <a:pt x="4790" y="7207"/>
                      <a:pt x="4972" y="9676"/>
                      <a:pt x="5073" y="14122"/>
                    </a:cubicBezTo>
                    <a:lnTo>
                      <a:pt x="5212" y="21029"/>
                    </a:lnTo>
                    <a:lnTo>
                      <a:pt x="5977" y="21281"/>
                    </a:lnTo>
                    <a:cubicBezTo>
                      <a:pt x="6452" y="21435"/>
                      <a:pt x="7003" y="21505"/>
                      <a:pt x="7575" y="21505"/>
                    </a:cubicBezTo>
                    <a:cubicBezTo>
                      <a:pt x="8148" y="21505"/>
                      <a:pt x="8698" y="21435"/>
                      <a:pt x="9174" y="21281"/>
                    </a:cubicBezTo>
                    <a:cubicBezTo>
                      <a:pt x="9913" y="21041"/>
                      <a:pt x="9921" y="21001"/>
                      <a:pt x="10077" y="17785"/>
                    </a:cubicBezTo>
                    <a:cubicBezTo>
                      <a:pt x="10176" y="15753"/>
                      <a:pt x="10366" y="14570"/>
                      <a:pt x="10564" y="14570"/>
                    </a:cubicBezTo>
                    <a:cubicBezTo>
                      <a:pt x="10761" y="14570"/>
                      <a:pt x="10951" y="15753"/>
                      <a:pt x="11050" y="17785"/>
                    </a:cubicBezTo>
                    <a:cubicBezTo>
                      <a:pt x="11207" y="21001"/>
                      <a:pt x="11215" y="21041"/>
                      <a:pt x="11954" y="21281"/>
                    </a:cubicBezTo>
                    <a:cubicBezTo>
                      <a:pt x="12815" y="21561"/>
                      <a:pt x="13689" y="21591"/>
                      <a:pt x="14803" y="21365"/>
                    </a:cubicBezTo>
                    <a:lnTo>
                      <a:pt x="15637" y="21197"/>
                    </a:lnTo>
                    <a:lnTo>
                      <a:pt x="15776" y="14178"/>
                    </a:lnTo>
                    <a:cubicBezTo>
                      <a:pt x="15878" y="9626"/>
                      <a:pt x="16058" y="7159"/>
                      <a:pt x="16262" y="7159"/>
                    </a:cubicBezTo>
                    <a:cubicBezTo>
                      <a:pt x="16455" y="7159"/>
                      <a:pt x="16583" y="8047"/>
                      <a:pt x="16679" y="9424"/>
                    </a:cubicBezTo>
                    <a:cubicBezTo>
                      <a:pt x="16822" y="11470"/>
                      <a:pt x="16889" y="11694"/>
                      <a:pt x="17444" y="11857"/>
                    </a:cubicBezTo>
                    <a:cubicBezTo>
                      <a:pt x="18317" y="12113"/>
                      <a:pt x="19766" y="12068"/>
                      <a:pt x="20502" y="11773"/>
                    </a:cubicBezTo>
                    <a:cubicBezTo>
                      <a:pt x="21097" y="11534"/>
                      <a:pt x="21127" y="11348"/>
                      <a:pt x="21127" y="8473"/>
                    </a:cubicBezTo>
                    <a:cubicBezTo>
                      <a:pt x="21127" y="3970"/>
                      <a:pt x="21600" y="4195"/>
                      <a:pt x="10633" y="419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80" name="그룹" descr="그룹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40345" t="19256" r="40335" b="18911"/>
              <a:stretch>
                <a:fillRect/>
              </a:stretch>
            </p:blipFill>
            <p:spPr>
              <a:xfrm>
                <a:off x="480679" y="100055"/>
                <a:ext cx="120668" cy="305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0" h="21515" extrusionOk="0">
                    <a:moveTo>
                      <a:pt x="10425" y="0"/>
                    </a:moveTo>
                    <a:cubicBezTo>
                      <a:pt x="8761" y="10"/>
                      <a:pt x="7137" y="341"/>
                      <a:pt x="6255" y="1007"/>
                    </a:cubicBezTo>
                    <a:cubicBezTo>
                      <a:pt x="5008" y="1949"/>
                      <a:pt x="6054" y="3312"/>
                      <a:pt x="8340" y="3692"/>
                    </a:cubicBezTo>
                    <a:cubicBezTo>
                      <a:pt x="8686" y="3749"/>
                      <a:pt x="9679" y="3799"/>
                      <a:pt x="10564" y="3804"/>
                    </a:cubicBezTo>
                    <a:cubicBezTo>
                      <a:pt x="14327" y="3822"/>
                      <a:pt x="16605" y="2289"/>
                      <a:pt x="14734" y="979"/>
                    </a:cubicBezTo>
                    <a:cubicBezTo>
                      <a:pt x="13797" y="323"/>
                      <a:pt x="12088" y="-9"/>
                      <a:pt x="10425" y="0"/>
                    </a:cubicBezTo>
                    <a:close/>
                    <a:moveTo>
                      <a:pt x="10633" y="4195"/>
                    </a:moveTo>
                    <a:cubicBezTo>
                      <a:pt x="1705" y="4195"/>
                      <a:pt x="1335" y="4211"/>
                      <a:pt x="486" y="5062"/>
                    </a:cubicBezTo>
                    <a:cubicBezTo>
                      <a:pt x="65" y="5485"/>
                      <a:pt x="0" y="6106"/>
                      <a:pt x="0" y="8557"/>
                    </a:cubicBezTo>
                    <a:lnTo>
                      <a:pt x="0" y="11522"/>
                    </a:lnTo>
                    <a:lnTo>
                      <a:pt x="764" y="11829"/>
                    </a:lnTo>
                    <a:cubicBezTo>
                      <a:pt x="1707" y="12207"/>
                      <a:pt x="2198" y="12222"/>
                      <a:pt x="3266" y="11885"/>
                    </a:cubicBezTo>
                    <a:lnTo>
                      <a:pt x="4100" y="11633"/>
                    </a:lnTo>
                    <a:lnTo>
                      <a:pt x="4170" y="9396"/>
                    </a:lnTo>
                    <a:cubicBezTo>
                      <a:pt x="4224" y="7984"/>
                      <a:pt x="4388" y="7167"/>
                      <a:pt x="4587" y="7187"/>
                    </a:cubicBezTo>
                    <a:cubicBezTo>
                      <a:pt x="4790" y="7207"/>
                      <a:pt x="4972" y="9676"/>
                      <a:pt x="5073" y="14122"/>
                    </a:cubicBezTo>
                    <a:lnTo>
                      <a:pt x="5212" y="21029"/>
                    </a:lnTo>
                    <a:lnTo>
                      <a:pt x="5977" y="21281"/>
                    </a:lnTo>
                    <a:cubicBezTo>
                      <a:pt x="6452" y="21435"/>
                      <a:pt x="7003" y="21505"/>
                      <a:pt x="7575" y="21505"/>
                    </a:cubicBezTo>
                    <a:cubicBezTo>
                      <a:pt x="8148" y="21505"/>
                      <a:pt x="8698" y="21435"/>
                      <a:pt x="9174" y="21281"/>
                    </a:cubicBezTo>
                    <a:cubicBezTo>
                      <a:pt x="9913" y="21041"/>
                      <a:pt x="9921" y="21001"/>
                      <a:pt x="10077" y="17785"/>
                    </a:cubicBezTo>
                    <a:cubicBezTo>
                      <a:pt x="10176" y="15753"/>
                      <a:pt x="10366" y="14570"/>
                      <a:pt x="10564" y="14570"/>
                    </a:cubicBezTo>
                    <a:cubicBezTo>
                      <a:pt x="10761" y="14570"/>
                      <a:pt x="10951" y="15753"/>
                      <a:pt x="11050" y="17785"/>
                    </a:cubicBezTo>
                    <a:cubicBezTo>
                      <a:pt x="11207" y="21001"/>
                      <a:pt x="11215" y="21041"/>
                      <a:pt x="11954" y="21281"/>
                    </a:cubicBezTo>
                    <a:cubicBezTo>
                      <a:pt x="12815" y="21561"/>
                      <a:pt x="13689" y="21591"/>
                      <a:pt x="14803" y="21365"/>
                    </a:cubicBezTo>
                    <a:lnTo>
                      <a:pt x="15637" y="21197"/>
                    </a:lnTo>
                    <a:lnTo>
                      <a:pt x="15776" y="14178"/>
                    </a:lnTo>
                    <a:cubicBezTo>
                      <a:pt x="15878" y="9626"/>
                      <a:pt x="16058" y="7159"/>
                      <a:pt x="16262" y="7159"/>
                    </a:cubicBezTo>
                    <a:cubicBezTo>
                      <a:pt x="16455" y="7159"/>
                      <a:pt x="16583" y="8047"/>
                      <a:pt x="16679" y="9424"/>
                    </a:cubicBezTo>
                    <a:cubicBezTo>
                      <a:pt x="16822" y="11470"/>
                      <a:pt x="16889" y="11694"/>
                      <a:pt x="17444" y="11857"/>
                    </a:cubicBezTo>
                    <a:cubicBezTo>
                      <a:pt x="18317" y="12113"/>
                      <a:pt x="19766" y="12068"/>
                      <a:pt x="20502" y="11773"/>
                    </a:cubicBezTo>
                    <a:cubicBezTo>
                      <a:pt x="21097" y="11534"/>
                      <a:pt x="21127" y="11348"/>
                      <a:pt x="21127" y="8473"/>
                    </a:cubicBezTo>
                    <a:cubicBezTo>
                      <a:pt x="21127" y="3970"/>
                      <a:pt x="21600" y="4195"/>
                      <a:pt x="10633" y="419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789" name="그룹"/>
          <p:cNvGrpSpPr/>
          <p:nvPr/>
        </p:nvGrpSpPr>
        <p:grpSpPr>
          <a:xfrm>
            <a:off x="6694327" y="11720931"/>
            <a:ext cx="922552" cy="922552"/>
            <a:chOff x="0" y="0"/>
            <a:chExt cx="922550" cy="922550"/>
          </a:xfrm>
        </p:grpSpPr>
        <p:sp>
          <p:nvSpPr>
            <p:cNvPr id="783" name="그룹"/>
            <p:cNvSpPr/>
            <p:nvPr/>
          </p:nvSpPr>
          <p:spPr>
            <a:xfrm>
              <a:off x="0" y="0"/>
              <a:ext cx="922551" cy="92255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787" name="그룹"/>
            <p:cNvGrpSpPr/>
            <p:nvPr/>
          </p:nvGrpSpPr>
          <p:grpSpPr>
            <a:xfrm>
              <a:off x="45801" y="219484"/>
              <a:ext cx="781590" cy="508982"/>
              <a:chOff x="145723" y="0"/>
              <a:chExt cx="781589" cy="508981"/>
            </a:xfrm>
          </p:grpSpPr>
          <p:sp>
            <p:nvSpPr>
              <p:cNvPr id="784" name="그룹"/>
              <p:cNvSpPr/>
              <p:nvPr/>
            </p:nvSpPr>
            <p:spPr>
              <a:xfrm flipV="1">
                <a:off x="567463" y="252713"/>
                <a:ext cx="1" cy="256269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804" name="연결선"/>
              <p:cNvSpPr/>
              <p:nvPr/>
            </p:nvSpPr>
            <p:spPr>
              <a:xfrm>
                <a:off x="188908" y="0"/>
                <a:ext cx="738406" cy="175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21600" y="111"/>
                    </a:moveTo>
                    <a:cubicBezTo>
                      <a:pt x="14467" y="21600"/>
                      <a:pt x="7267" y="21563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53585F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86" name="그룹"/>
              <p:cNvSpPr/>
              <p:nvPr/>
            </p:nvSpPr>
            <p:spPr>
              <a:xfrm rot="-17989519" flipH="1" flipV="1">
                <a:off x="228853" y="188409"/>
                <a:ext cx="64971" cy="229287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sp>
          <p:nvSpPr>
            <p:cNvPr id="788" name="그룹"/>
            <p:cNvSpPr/>
            <p:nvPr/>
          </p:nvSpPr>
          <p:spPr>
            <a:xfrm rot="3610481" flipH="1">
              <a:off x="654027" y="482598"/>
              <a:ext cx="216879" cy="44069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grpSp>
        <p:nvGrpSpPr>
          <p:cNvPr id="795" name="그룹"/>
          <p:cNvGrpSpPr/>
          <p:nvPr/>
        </p:nvGrpSpPr>
        <p:grpSpPr>
          <a:xfrm>
            <a:off x="4297454" y="3124376"/>
            <a:ext cx="3585158" cy="7031074"/>
            <a:chOff x="0" y="0"/>
            <a:chExt cx="3585157" cy="7031072"/>
          </a:xfrm>
        </p:grpSpPr>
        <p:pic>
          <p:nvPicPr>
            <p:cNvPr id="790" name="pasted-image.png" descr="pasted-image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9524" r="25074"/>
            <a:stretch>
              <a:fillRect/>
            </a:stretch>
          </p:blipFill>
          <p:spPr>
            <a:xfrm>
              <a:off x="0" y="0"/>
              <a:ext cx="3585158" cy="70310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1" name="직사각형"/>
            <p:cNvSpPr/>
            <p:nvPr/>
          </p:nvSpPr>
          <p:spPr>
            <a:xfrm>
              <a:off x="1008640" y="756233"/>
              <a:ext cx="1589353" cy="59013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92" name="직사각형"/>
            <p:cNvSpPr/>
            <p:nvPr/>
          </p:nvSpPr>
          <p:spPr>
            <a:xfrm>
              <a:off x="2509229" y="1646815"/>
              <a:ext cx="869945" cy="194188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93" name="직사각형"/>
            <p:cNvSpPr/>
            <p:nvPr/>
          </p:nvSpPr>
          <p:spPr>
            <a:xfrm>
              <a:off x="242292" y="1646815"/>
              <a:ext cx="827571" cy="198736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94" name="도형"/>
            <p:cNvSpPr/>
            <p:nvPr/>
          </p:nvSpPr>
          <p:spPr>
            <a:xfrm>
              <a:off x="196472" y="1282285"/>
              <a:ext cx="3293821" cy="5426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33" h="21434" extrusionOk="0">
                  <a:moveTo>
                    <a:pt x="7603" y="87"/>
                  </a:moveTo>
                  <a:cubicBezTo>
                    <a:pt x="237" y="1010"/>
                    <a:pt x="-2567" y="7214"/>
                    <a:pt x="2754" y="10815"/>
                  </a:cubicBezTo>
                  <a:lnTo>
                    <a:pt x="4627" y="19731"/>
                  </a:lnTo>
                  <a:lnTo>
                    <a:pt x="8447" y="21434"/>
                  </a:lnTo>
                  <a:lnTo>
                    <a:pt x="13816" y="20701"/>
                  </a:lnTo>
                  <a:lnTo>
                    <a:pt x="15539" y="14543"/>
                  </a:lnTo>
                  <a:lnTo>
                    <a:pt x="18460" y="13603"/>
                  </a:lnTo>
                  <a:lnTo>
                    <a:pt x="19033" y="11690"/>
                  </a:lnTo>
                  <a:lnTo>
                    <a:pt x="18332" y="8578"/>
                  </a:lnTo>
                  <a:lnTo>
                    <a:pt x="14734" y="7918"/>
                  </a:lnTo>
                  <a:lnTo>
                    <a:pt x="13389" y="935"/>
                  </a:lnTo>
                  <a:cubicBezTo>
                    <a:pt x="11701" y="139"/>
                    <a:pt x="9620" y="-166"/>
                    <a:pt x="7603" y="8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sp>
        <p:nvSpPr>
          <p:cNvPr id="796" name="z"/>
          <p:cNvSpPr/>
          <p:nvPr/>
        </p:nvSpPr>
        <p:spPr>
          <a:xfrm>
            <a:off x="1025947" y="3196860"/>
            <a:ext cx="3383529" cy="6271684"/>
          </a:xfrm>
          <a:prstGeom prst="rect">
            <a:avLst/>
          </a:prstGeom>
          <a:solidFill>
            <a:srgbClr val="FFFFFF"/>
          </a:solidFill>
          <a:ln w="12700">
            <a:solidFill>
              <a:srgbClr val="53585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z</a:t>
            </a:r>
          </a:p>
        </p:txBody>
      </p:sp>
      <p:sp>
        <p:nvSpPr>
          <p:cNvPr id="797" name="직사각형"/>
          <p:cNvSpPr/>
          <p:nvPr/>
        </p:nvSpPr>
        <p:spPr>
          <a:xfrm>
            <a:off x="7835798" y="3144460"/>
            <a:ext cx="3383529" cy="6271684"/>
          </a:xfrm>
          <a:prstGeom prst="rect">
            <a:avLst/>
          </a:prstGeom>
          <a:solidFill>
            <a:srgbClr val="FFFFFF"/>
          </a:solidFill>
          <a:ln w="127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800" name="그룹"/>
          <p:cNvGrpSpPr/>
          <p:nvPr/>
        </p:nvGrpSpPr>
        <p:grpSpPr>
          <a:xfrm>
            <a:off x="13041390" y="7253251"/>
            <a:ext cx="8476787" cy="3163400"/>
            <a:chOff x="0" y="0"/>
            <a:chExt cx="8476786" cy="3163399"/>
          </a:xfrm>
        </p:grpSpPr>
        <p:pic>
          <p:nvPicPr>
            <p:cNvPr id="798" name="pasted-image.png" descr="pasted-image.png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209960" y="0"/>
              <a:ext cx="4266827" cy="3163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9" name="pasted-image.png" descr="pasted-image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1239"/>
              <a:ext cx="4209961" cy="31609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01" name="pasted-image.png" descr="pasted-image.png"/>
          <p:cNvPicPr>
            <a:picLocks/>
          </p:cNvPicPr>
          <p:nvPr/>
        </p:nvPicPr>
        <p:blipFill>
          <a:blip r:embed="rId9">
            <a:alphaModFix amt="62871"/>
            <a:extLst/>
          </a:blip>
          <a:stretch>
            <a:fillRect/>
          </a:stretch>
        </p:blipFill>
        <p:spPr>
          <a:xfrm>
            <a:off x="1035482" y="3172020"/>
            <a:ext cx="3364459" cy="6321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2" name="pasted-image.png" descr="pasted-image.png"/>
          <p:cNvPicPr>
            <a:picLocks/>
          </p:cNvPicPr>
          <p:nvPr/>
        </p:nvPicPr>
        <p:blipFill>
          <a:blip r:embed="rId9">
            <a:alphaModFix amt="50000"/>
            <a:extLst/>
          </a:blip>
          <a:stretch>
            <a:fillRect/>
          </a:stretch>
        </p:blipFill>
        <p:spPr>
          <a:xfrm flipH="1">
            <a:off x="7832633" y="3132320"/>
            <a:ext cx="3364459" cy="6321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803" name="pasted-image.png" descr="pasted-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990579" y="5508703"/>
            <a:ext cx="2198908" cy="2198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Interactivity"/>
          <p:cNvSpPr/>
          <p:nvPr/>
        </p:nvSpPr>
        <p:spPr>
          <a:xfrm>
            <a:off x="1355189" y="1756974"/>
            <a:ext cx="203261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59291" indent="-259291" algn="l" defTabSz="584200">
              <a:buSzPct val="45000"/>
              <a:buBlip>
                <a:blip r:embed="rId2"/>
              </a:buBlip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Interactivity</a:t>
            </a:r>
          </a:p>
        </p:txBody>
      </p:sp>
      <p:sp>
        <p:nvSpPr>
          <p:cNvPr id="807" name="Scene Detail"/>
          <p:cNvSpPr/>
          <p:nvPr/>
        </p:nvSpPr>
        <p:spPr>
          <a:xfrm>
            <a:off x="741688" y="897766"/>
            <a:ext cx="22101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 Detail</a:t>
            </a:r>
          </a:p>
        </p:txBody>
      </p:sp>
      <p:sp>
        <p:nvSpPr>
          <p:cNvPr id="808" name="&lt;요소기술&gt;…"/>
          <p:cNvSpPr/>
          <p:nvPr/>
        </p:nvSpPr>
        <p:spPr>
          <a:xfrm>
            <a:off x="1344055" y="11411582"/>
            <a:ext cx="847785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&lt;요소기술&gt;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Body tracking: 2-1, 2-2</a:t>
            </a:r>
          </a:p>
        </p:txBody>
      </p:sp>
      <p:sp>
        <p:nvSpPr>
          <p:cNvPr id="809" name="&lt;투명/플렉서블의 가치&gt;…"/>
          <p:cNvSpPr/>
          <p:nvPr/>
        </p:nvSpPr>
        <p:spPr>
          <a:xfrm>
            <a:off x="13041390" y="11411582"/>
            <a:ext cx="9998555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&lt;투명/플렉서블의 가치&gt;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투명 : 플라워샵 주위 환경과 자연스럽게 어우러져 오브젝트가 현실에 존재하는 듯한 느낌을 줌.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플렉서블 : 사용자가 곡면을 따라 좌, 우로 움직이면 바디 트랙킹을 통해 해당 시야각에서 바라본  오브젝트의 옆 모습을 보여주어 실제 공간에 오브젝트가 존재하는 듯한 경험을 줌.</a:t>
            </a:r>
          </a:p>
        </p:txBody>
      </p:sp>
      <p:sp>
        <p:nvSpPr>
          <p:cNvPr id="810" name="선"/>
          <p:cNvSpPr/>
          <p:nvPr/>
        </p:nvSpPr>
        <p:spPr>
          <a:xfrm>
            <a:off x="1344055" y="11227711"/>
            <a:ext cx="21695888" cy="1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811" name="&lt;TFD&gt;…"/>
          <p:cNvSpPr/>
          <p:nvPr/>
        </p:nvSpPr>
        <p:spPr>
          <a:xfrm>
            <a:off x="13041390" y="3372262"/>
            <a:ext cx="8604768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&lt;TFD&gt;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사용자가 오브젝트를 바라보는 위치에 따라서 오브젝트의 옆 모습을 감상할 수 있음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다각도의 뷰로 오브젝트를 입체적으로 볼 수 있음 </a:t>
            </a:r>
          </a:p>
        </p:txBody>
      </p:sp>
      <p:grpSp>
        <p:nvGrpSpPr>
          <p:cNvPr id="820" name="그룹"/>
          <p:cNvGrpSpPr/>
          <p:nvPr/>
        </p:nvGrpSpPr>
        <p:grpSpPr>
          <a:xfrm>
            <a:off x="5931686" y="8605346"/>
            <a:ext cx="981820" cy="1048272"/>
            <a:chOff x="-7958" y="-119375"/>
            <a:chExt cx="981819" cy="1048271"/>
          </a:xfrm>
        </p:grpSpPr>
        <p:sp>
          <p:nvSpPr>
            <p:cNvPr id="877" name="연결선"/>
            <p:cNvSpPr/>
            <p:nvPr/>
          </p:nvSpPr>
          <p:spPr>
            <a:xfrm>
              <a:off x="-7959" y="-119376"/>
              <a:ext cx="981821" cy="357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21600" y="19"/>
                  </a:moveTo>
                  <a:cubicBezTo>
                    <a:pt x="14285" y="21600"/>
                    <a:pt x="7085" y="21594"/>
                    <a:pt x="0" y="0"/>
                  </a:cubicBezTo>
                </a:path>
              </a:pathLst>
            </a:custGeom>
            <a:noFill/>
            <a:ln w="635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grpSp>
          <p:nvGrpSpPr>
            <p:cNvPr id="818" name="그룹"/>
            <p:cNvGrpSpPr/>
            <p:nvPr/>
          </p:nvGrpSpPr>
          <p:grpSpPr>
            <a:xfrm>
              <a:off x="173116" y="625168"/>
              <a:ext cx="626264" cy="303728"/>
              <a:chOff x="0" y="0"/>
              <a:chExt cx="626262" cy="303726"/>
            </a:xfrm>
          </p:grpSpPr>
          <p:sp>
            <p:nvSpPr>
              <p:cNvPr id="813" name="모서리가 둥근 직사각형"/>
              <p:cNvSpPr/>
              <p:nvPr/>
            </p:nvSpPr>
            <p:spPr>
              <a:xfrm>
                <a:off x="0" y="92686"/>
                <a:ext cx="626263" cy="174520"/>
              </a:xfrm>
              <a:prstGeom prst="roundRect">
                <a:avLst>
                  <a:gd name="adj" fmla="val 50000"/>
                </a:avLst>
              </a:prstGeom>
              <a:solidFill>
                <a:srgbClr val="A6AAA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grpSp>
            <p:nvGrpSpPr>
              <p:cNvPr id="816" name="그룹"/>
              <p:cNvGrpSpPr/>
              <p:nvPr/>
            </p:nvGrpSpPr>
            <p:grpSpPr>
              <a:xfrm>
                <a:off x="219376" y="0"/>
                <a:ext cx="206901" cy="185373"/>
                <a:chOff x="0" y="0"/>
                <a:chExt cx="206900" cy="185372"/>
              </a:xfrm>
            </p:grpSpPr>
            <p:sp>
              <p:nvSpPr>
                <p:cNvPr id="814" name="모서리가 둥근 직사각형"/>
                <p:cNvSpPr/>
                <p:nvPr/>
              </p:nvSpPr>
              <p:spPr>
                <a:xfrm>
                  <a:off x="0" y="0"/>
                  <a:ext cx="93516" cy="18537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15" name="모서리가 둥근 직사각형"/>
                <p:cNvSpPr/>
                <p:nvPr/>
              </p:nvSpPr>
              <p:spPr>
                <a:xfrm>
                  <a:off x="113384" y="0"/>
                  <a:ext cx="93517" cy="18537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817" name="원"/>
              <p:cNvSpPr/>
              <p:nvPr/>
            </p:nvSpPr>
            <p:spPr>
              <a:xfrm>
                <a:off x="192797" y="51406"/>
                <a:ext cx="252320" cy="252321"/>
              </a:xfrm>
              <a:prstGeom prst="ellipse">
                <a:avLst/>
              </a:pr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819" name="선"/>
            <p:cNvSpPr/>
            <p:nvPr/>
          </p:nvSpPr>
          <p:spPr>
            <a:xfrm flipV="1">
              <a:off x="490907" y="322623"/>
              <a:ext cx="1" cy="291286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grpSp>
        <p:nvGrpSpPr>
          <p:cNvPr id="830" name="그룹"/>
          <p:cNvGrpSpPr/>
          <p:nvPr/>
        </p:nvGrpSpPr>
        <p:grpSpPr>
          <a:xfrm>
            <a:off x="9663448" y="8567786"/>
            <a:ext cx="1612049" cy="850664"/>
            <a:chOff x="0" y="0"/>
            <a:chExt cx="1612047" cy="850662"/>
          </a:xfrm>
        </p:grpSpPr>
        <p:sp>
          <p:nvSpPr>
            <p:cNvPr id="878" name="연결선"/>
            <p:cNvSpPr/>
            <p:nvPr/>
          </p:nvSpPr>
          <p:spPr>
            <a:xfrm>
              <a:off x="0" y="0"/>
              <a:ext cx="981820" cy="357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21600" y="19"/>
                  </a:moveTo>
                  <a:cubicBezTo>
                    <a:pt x="14285" y="21600"/>
                    <a:pt x="7085" y="21594"/>
                    <a:pt x="0" y="0"/>
                  </a:cubicBezTo>
                </a:path>
              </a:pathLst>
            </a:custGeom>
            <a:noFill/>
            <a:ln w="635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grpSp>
          <p:nvGrpSpPr>
            <p:cNvPr id="829" name="그룹"/>
            <p:cNvGrpSpPr/>
            <p:nvPr/>
          </p:nvGrpSpPr>
          <p:grpSpPr>
            <a:xfrm rot="17891889">
              <a:off x="883795" y="128319"/>
              <a:ext cx="626264" cy="606273"/>
              <a:chOff x="0" y="0"/>
              <a:chExt cx="626262" cy="606272"/>
            </a:xfrm>
          </p:grpSpPr>
          <p:grpSp>
            <p:nvGrpSpPr>
              <p:cNvPr id="827" name="그룹"/>
              <p:cNvGrpSpPr/>
              <p:nvPr/>
            </p:nvGrpSpPr>
            <p:grpSpPr>
              <a:xfrm>
                <a:off x="0" y="302545"/>
                <a:ext cx="626263" cy="303728"/>
                <a:chOff x="0" y="0"/>
                <a:chExt cx="626262" cy="303726"/>
              </a:xfrm>
            </p:grpSpPr>
            <p:sp>
              <p:nvSpPr>
                <p:cNvPr id="822" name="모서리가 둥근 직사각형"/>
                <p:cNvSpPr/>
                <p:nvPr/>
              </p:nvSpPr>
              <p:spPr>
                <a:xfrm>
                  <a:off x="0" y="92686"/>
                  <a:ext cx="626263" cy="1745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825" name="그룹"/>
                <p:cNvGrpSpPr/>
                <p:nvPr/>
              </p:nvGrpSpPr>
              <p:grpSpPr>
                <a:xfrm>
                  <a:off x="219376" y="0"/>
                  <a:ext cx="206901" cy="185373"/>
                  <a:chOff x="0" y="0"/>
                  <a:chExt cx="206900" cy="185372"/>
                </a:xfrm>
              </p:grpSpPr>
              <p:sp>
                <p:nvSpPr>
                  <p:cNvPr id="823" name="모서리가 둥근 직사각형"/>
                  <p:cNvSpPr/>
                  <p:nvPr/>
                </p:nvSpPr>
                <p:spPr>
                  <a:xfrm>
                    <a:off x="0" y="0"/>
                    <a:ext cx="93516" cy="18537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6AAA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24" name="모서리가 둥근 직사각형"/>
                  <p:cNvSpPr/>
                  <p:nvPr/>
                </p:nvSpPr>
                <p:spPr>
                  <a:xfrm>
                    <a:off x="113384" y="0"/>
                    <a:ext cx="93517" cy="18537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6AAA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826" name="원"/>
                <p:cNvSpPr/>
                <p:nvPr/>
              </p:nvSpPr>
              <p:spPr>
                <a:xfrm>
                  <a:off x="192797" y="51406"/>
                  <a:ext cx="252320" cy="252321"/>
                </a:xfrm>
                <a:prstGeom prst="ellipse">
                  <a:avLst/>
                </a:prstGeom>
                <a:solidFill>
                  <a:srgbClr val="53585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828" name="선"/>
              <p:cNvSpPr/>
              <p:nvPr/>
            </p:nvSpPr>
            <p:spPr>
              <a:xfrm flipV="1">
                <a:off x="317792" y="-1"/>
                <a:ext cx="1" cy="291287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</p:grpSp>
      <p:grpSp>
        <p:nvGrpSpPr>
          <p:cNvPr id="840" name="그룹"/>
          <p:cNvGrpSpPr/>
          <p:nvPr/>
        </p:nvGrpSpPr>
        <p:grpSpPr>
          <a:xfrm>
            <a:off x="1827035" y="8665845"/>
            <a:ext cx="1540277" cy="886382"/>
            <a:chOff x="0" y="0"/>
            <a:chExt cx="1540275" cy="886381"/>
          </a:xfrm>
        </p:grpSpPr>
        <p:sp>
          <p:nvSpPr>
            <p:cNvPr id="879" name="연결선"/>
            <p:cNvSpPr/>
            <p:nvPr/>
          </p:nvSpPr>
          <p:spPr>
            <a:xfrm>
              <a:off x="558456" y="0"/>
              <a:ext cx="981820" cy="357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21600" y="19"/>
                  </a:moveTo>
                  <a:cubicBezTo>
                    <a:pt x="14285" y="21600"/>
                    <a:pt x="7085" y="21594"/>
                    <a:pt x="0" y="0"/>
                  </a:cubicBezTo>
                </a:path>
              </a:pathLst>
            </a:custGeom>
            <a:noFill/>
            <a:ln w="635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grpSp>
          <p:nvGrpSpPr>
            <p:cNvPr id="839" name="그룹"/>
            <p:cNvGrpSpPr/>
            <p:nvPr/>
          </p:nvGrpSpPr>
          <p:grpSpPr>
            <a:xfrm rot="3610481" flipH="1">
              <a:off x="105591" y="160822"/>
              <a:ext cx="626264" cy="606273"/>
              <a:chOff x="0" y="0"/>
              <a:chExt cx="626262" cy="606272"/>
            </a:xfrm>
          </p:grpSpPr>
          <p:grpSp>
            <p:nvGrpSpPr>
              <p:cNvPr id="837" name="그룹"/>
              <p:cNvGrpSpPr/>
              <p:nvPr/>
            </p:nvGrpSpPr>
            <p:grpSpPr>
              <a:xfrm>
                <a:off x="0" y="302545"/>
                <a:ext cx="626263" cy="303728"/>
                <a:chOff x="0" y="0"/>
                <a:chExt cx="626262" cy="303726"/>
              </a:xfrm>
            </p:grpSpPr>
            <p:sp>
              <p:nvSpPr>
                <p:cNvPr id="832" name="모서리가 둥근 직사각형"/>
                <p:cNvSpPr/>
                <p:nvPr/>
              </p:nvSpPr>
              <p:spPr>
                <a:xfrm>
                  <a:off x="0" y="92686"/>
                  <a:ext cx="626263" cy="1745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A6AAA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grpSp>
              <p:nvGrpSpPr>
                <p:cNvPr id="835" name="그룹"/>
                <p:cNvGrpSpPr/>
                <p:nvPr/>
              </p:nvGrpSpPr>
              <p:grpSpPr>
                <a:xfrm>
                  <a:off x="219376" y="0"/>
                  <a:ext cx="206901" cy="185373"/>
                  <a:chOff x="0" y="0"/>
                  <a:chExt cx="206900" cy="185372"/>
                </a:xfrm>
              </p:grpSpPr>
              <p:sp>
                <p:nvSpPr>
                  <p:cNvPr id="833" name="모서리가 둥근 직사각형"/>
                  <p:cNvSpPr/>
                  <p:nvPr/>
                </p:nvSpPr>
                <p:spPr>
                  <a:xfrm>
                    <a:off x="0" y="0"/>
                    <a:ext cx="93516" cy="18537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6AAA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34" name="모서리가 둥근 직사각형"/>
                  <p:cNvSpPr/>
                  <p:nvPr/>
                </p:nvSpPr>
                <p:spPr>
                  <a:xfrm>
                    <a:off x="113384" y="0"/>
                    <a:ext cx="93517" cy="185373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6AAA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836" name="원"/>
                <p:cNvSpPr/>
                <p:nvPr/>
              </p:nvSpPr>
              <p:spPr>
                <a:xfrm>
                  <a:off x="192797" y="51406"/>
                  <a:ext cx="252320" cy="252321"/>
                </a:xfrm>
                <a:prstGeom prst="ellipse">
                  <a:avLst/>
                </a:prstGeom>
                <a:solidFill>
                  <a:srgbClr val="53585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838" name="선"/>
              <p:cNvSpPr/>
              <p:nvPr/>
            </p:nvSpPr>
            <p:spPr>
              <a:xfrm flipV="1">
                <a:off x="317792" y="-1"/>
                <a:ext cx="1" cy="291287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</p:grpSp>
      <p:sp>
        <p:nvSpPr>
          <p:cNvPr id="841" name="직사각형"/>
          <p:cNvSpPr/>
          <p:nvPr/>
        </p:nvSpPr>
        <p:spPr>
          <a:xfrm>
            <a:off x="7846588" y="5425368"/>
            <a:ext cx="689501" cy="6188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848" name="그룹"/>
          <p:cNvGrpSpPr/>
          <p:nvPr/>
        </p:nvGrpSpPr>
        <p:grpSpPr>
          <a:xfrm>
            <a:off x="4504848" y="11493350"/>
            <a:ext cx="922551" cy="922551"/>
            <a:chOff x="0" y="0"/>
            <a:chExt cx="922550" cy="922550"/>
          </a:xfrm>
        </p:grpSpPr>
        <p:sp>
          <p:nvSpPr>
            <p:cNvPr id="842" name="그룹"/>
            <p:cNvSpPr/>
            <p:nvPr/>
          </p:nvSpPr>
          <p:spPr>
            <a:xfrm>
              <a:off x="0" y="0"/>
              <a:ext cx="922551" cy="92255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847" name="그룹"/>
            <p:cNvGrpSpPr/>
            <p:nvPr/>
          </p:nvGrpSpPr>
          <p:grpSpPr>
            <a:xfrm>
              <a:off x="30845" y="178068"/>
              <a:ext cx="885350" cy="575726"/>
              <a:chOff x="0" y="0"/>
              <a:chExt cx="885348" cy="575724"/>
            </a:xfrm>
          </p:grpSpPr>
          <p:pic>
            <p:nvPicPr>
              <p:cNvPr id="843" name="model.jpg" descr="model.jp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332" t="5471" r="2332" b="5471"/>
              <a:stretch>
                <a:fillRect/>
              </a:stretch>
            </p:blipFill>
            <p:spPr>
              <a:xfrm>
                <a:off x="194158" y="0"/>
                <a:ext cx="534845" cy="3614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44" name="도형"/>
              <p:cNvSpPr/>
              <p:nvPr/>
            </p:nvSpPr>
            <p:spPr>
              <a:xfrm>
                <a:off x="-1" y="50253"/>
                <a:ext cx="885350" cy="525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3" h="21116" extrusionOk="0">
                    <a:moveTo>
                      <a:pt x="10157" y="0"/>
                    </a:moveTo>
                    <a:lnTo>
                      <a:pt x="1895" y="13236"/>
                    </a:lnTo>
                    <a:cubicBezTo>
                      <a:pt x="-925" y="15177"/>
                      <a:pt x="-601" y="17910"/>
                      <a:pt x="2889" y="19662"/>
                    </a:cubicBezTo>
                    <a:cubicBezTo>
                      <a:pt x="6750" y="21600"/>
                      <a:pt x="13010" y="21600"/>
                      <a:pt x="16871" y="19662"/>
                    </a:cubicBezTo>
                    <a:cubicBezTo>
                      <a:pt x="20291" y="17946"/>
                      <a:pt x="20675" y="15283"/>
                      <a:pt x="18036" y="13351"/>
                    </a:cubicBezTo>
                    <a:lnTo>
                      <a:pt x="10157" y="0"/>
                    </a:lnTo>
                    <a:close/>
                  </a:path>
                </a:pathLst>
              </a:custGeom>
              <a:solidFill>
                <a:schemeClr val="accent5">
                  <a:hueOff val="-444211"/>
                  <a:satOff val="-14915"/>
                  <a:lumOff val="22857"/>
                  <a:alpha val="1268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pic>
            <p:nvPicPr>
              <p:cNvPr id="845" name="그룹" descr="그룹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40345" t="19256" r="40335" b="18911"/>
              <a:stretch>
                <a:fillRect/>
              </a:stretch>
            </p:blipFill>
            <p:spPr>
              <a:xfrm>
                <a:off x="45840" y="203312"/>
                <a:ext cx="120668" cy="305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0" h="21515" extrusionOk="0">
                    <a:moveTo>
                      <a:pt x="10425" y="0"/>
                    </a:moveTo>
                    <a:cubicBezTo>
                      <a:pt x="8761" y="10"/>
                      <a:pt x="7137" y="341"/>
                      <a:pt x="6255" y="1007"/>
                    </a:cubicBezTo>
                    <a:cubicBezTo>
                      <a:pt x="5008" y="1949"/>
                      <a:pt x="6054" y="3312"/>
                      <a:pt x="8340" y="3692"/>
                    </a:cubicBezTo>
                    <a:cubicBezTo>
                      <a:pt x="8686" y="3749"/>
                      <a:pt x="9679" y="3799"/>
                      <a:pt x="10564" y="3804"/>
                    </a:cubicBezTo>
                    <a:cubicBezTo>
                      <a:pt x="14327" y="3822"/>
                      <a:pt x="16605" y="2289"/>
                      <a:pt x="14734" y="979"/>
                    </a:cubicBezTo>
                    <a:cubicBezTo>
                      <a:pt x="13797" y="323"/>
                      <a:pt x="12088" y="-9"/>
                      <a:pt x="10425" y="0"/>
                    </a:cubicBezTo>
                    <a:close/>
                    <a:moveTo>
                      <a:pt x="10633" y="4195"/>
                    </a:moveTo>
                    <a:cubicBezTo>
                      <a:pt x="1705" y="4195"/>
                      <a:pt x="1335" y="4211"/>
                      <a:pt x="486" y="5062"/>
                    </a:cubicBezTo>
                    <a:cubicBezTo>
                      <a:pt x="65" y="5485"/>
                      <a:pt x="0" y="6106"/>
                      <a:pt x="0" y="8557"/>
                    </a:cubicBezTo>
                    <a:lnTo>
                      <a:pt x="0" y="11522"/>
                    </a:lnTo>
                    <a:lnTo>
                      <a:pt x="764" y="11829"/>
                    </a:lnTo>
                    <a:cubicBezTo>
                      <a:pt x="1707" y="12207"/>
                      <a:pt x="2198" y="12222"/>
                      <a:pt x="3266" y="11885"/>
                    </a:cubicBezTo>
                    <a:lnTo>
                      <a:pt x="4100" y="11633"/>
                    </a:lnTo>
                    <a:lnTo>
                      <a:pt x="4170" y="9396"/>
                    </a:lnTo>
                    <a:cubicBezTo>
                      <a:pt x="4224" y="7984"/>
                      <a:pt x="4388" y="7167"/>
                      <a:pt x="4587" y="7187"/>
                    </a:cubicBezTo>
                    <a:cubicBezTo>
                      <a:pt x="4790" y="7207"/>
                      <a:pt x="4972" y="9676"/>
                      <a:pt x="5073" y="14122"/>
                    </a:cubicBezTo>
                    <a:lnTo>
                      <a:pt x="5212" y="21029"/>
                    </a:lnTo>
                    <a:lnTo>
                      <a:pt x="5977" y="21281"/>
                    </a:lnTo>
                    <a:cubicBezTo>
                      <a:pt x="6452" y="21435"/>
                      <a:pt x="7003" y="21505"/>
                      <a:pt x="7575" y="21505"/>
                    </a:cubicBezTo>
                    <a:cubicBezTo>
                      <a:pt x="8148" y="21505"/>
                      <a:pt x="8698" y="21435"/>
                      <a:pt x="9174" y="21281"/>
                    </a:cubicBezTo>
                    <a:cubicBezTo>
                      <a:pt x="9913" y="21041"/>
                      <a:pt x="9921" y="21001"/>
                      <a:pt x="10077" y="17785"/>
                    </a:cubicBezTo>
                    <a:cubicBezTo>
                      <a:pt x="10176" y="15753"/>
                      <a:pt x="10366" y="14570"/>
                      <a:pt x="10564" y="14570"/>
                    </a:cubicBezTo>
                    <a:cubicBezTo>
                      <a:pt x="10761" y="14570"/>
                      <a:pt x="10951" y="15753"/>
                      <a:pt x="11050" y="17785"/>
                    </a:cubicBezTo>
                    <a:cubicBezTo>
                      <a:pt x="11207" y="21001"/>
                      <a:pt x="11215" y="21041"/>
                      <a:pt x="11954" y="21281"/>
                    </a:cubicBezTo>
                    <a:cubicBezTo>
                      <a:pt x="12815" y="21561"/>
                      <a:pt x="13689" y="21591"/>
                      <a:pt x="14803" y="21365"/>
                    </a:cubicBezTo>
                    <a:lnTo>
                      <a:pt x="15637" y="21197"/>
                    </a:lnTo>
                    <a:lnTo>
                      <a:pt x="15776" y="14178"/>
                    </a:lnTo>
                    <a:cubicBezTo>
                      <a:pt x="15878" y="9626"/>
                      <a:pt x="16058" y="7159"/>
                      <a:pt x="16262" y="7159"/>
                    </a:cubicBezTo>
                    <a:cubicBezTo>
                      <a:pt x="16455" y="7159"/>
                      <a:pt x="16583" y="8047"/>
                      <a:pt x="16679" y="9424"/>
                    </a:cubicBezTo>
                    <a:cubicBezTo>
                      <a:pt x="16822" y="11470"/>
                      <a:pt x="16889" y="11694"/>
                      <a:pt x="17444" y="11857"/>
                    </a:cubicBezTo>
                    <a:cubicBezTo>
                      <a:pt x="18317" y="12113"/>
                      <a:pt x="19766" y="12068"/>
                      <a:pt x="20502" y="11773"/>
                    </a:cubicBezTo>
                    <a:cubicBezTo>
                      <a:pt x="21097" y="11534"/>
                      <a:pt x="21127" y="11348"/>
                      <a:pt x="21127" y="8473"/>
                    </a:cubicBezTo>
                    <a:cubicBezTo>
                      <a:pt x="21127" y="3970"/>
                      <a:pt x="21600" y="4195"/>
                      <a:pt x="10633" y="419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46" name="그룹" descr="그룹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40345" t="19256" r="40335" b="18911"/>
              <a:stretch>
                <a:fillRect/>
              </a:stretch>
            </p:blipFill>
            <p:spPr>
              <a:xfrm>
                <a:off x="480679" y="100055"/>
                <a:ext cx="120668" cy="305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0" h="21515" extrusionOk="0">
                    <a:moveTo>
                      <a:pt x="10425" y="0"/>
                    </a:moveTo>
                    <a:cubicBezTo>
                      <a:pt x="8761" y="10"/>
                      <a:pt x="7137" y="341"/>
                      <a:pt x="6255" y="1007"/>
                    </a:cubicBezTo>
                    <a:cubicBezTo>
                      <a:pt x="5008" y="1949"/>
                      <a:pt x="6054" y="3312"/>
                      <a:pt x="8340" y="3692"/>
                    </a:cubicBezTo>
                    <a:cubicBezTo>
                      <a:pt x="8686" y="3749"/>
                      <a:pt x="9679" y="3799"/>
                      <a:pt x="10564" y="3804"/>
                    </a:cubicBezTo>
                    <a:cubicBezTo>
                      <a:pt x="14327" y="3822"/>
                      <a:pt x="16605" y="2289"/>
                      <a:pt x="14734" y="979"/>
                    </a:cubicBezTo>
                    <a:cubicBezTo>
                      <a:pt x="13797" y="323"/>
                      <a:pt x="12088" y="-9"/>
                      <a:pt x="10425" y="0"/>
                    </a:cubicBezTo>
                    <a:close/>
                    <a:moveTo>
                      <a:pt x="10633" y="4195"/>
                    </a:moveTo>
                    <a:cubicBezTo>
                      <a:pt x="1705" y="4195"/>
                      <a:pt x="1335" y="4211"/>
                      <a:pt x="486" y="5062"/>
                    </a:cubicBezTo>
                    <a:cubicBezTo>
                      <a:pt x="65" y="5485"/>
                      <a:pt x="0" y="6106"/>
                      <a:pt x="0" y="8557"/>
                    </a:cubicBezTo>
                    <a:lnTo>
                      <a:pt x="0" y="11522"/>
                    </a:lnTo>
                    <a:lnTo>
                      <a:pt x="764" y="11829"/>
                    </a:lnTo>
                    <a:cubicBezTo>
                      <a:pt x="1707" y="12207"/>
                      <a:pt x="2198" y="12222"/>
                      <a:pt x="3266" y="11885"/>
                    </a:cubicBezTo>
                    <a:lnTo>
                      <a:pt x="4100" y="11633"/>
                    </a:lnTo>
                    <a:lnTo>
                      <a:pt x="4170" y="9396"/>
                    </a:lnTo>
                    <a:cubicBezTo>
                      <a:pt x="4224" y="7984"/>
                      <a:pt x="4388" y="7167"/>
                      <a:pt x="4587" y="7187"/>
                    </a:cubicBezTo>
                    <a:cubicBezTo>
                      <a:pt x="4790" y="7207"/>
                      <a:pt x="4972" y="9676"/>
                      <a:pt x="5073" y="14122"/>
                    </a:cubicBezTo>
                    <a:lnTo>
                      <a:pt x="5212" y="21029"/>
                    </a:lnTo>
                    <a:lnTo>
                      <a:pt x="5977" y="21281"/>
                    </a:lnTo>
                    <a:cubicBezTo>
                      <a:pt x="6452" y="21435"/>
                      <a:pt x="7003" y="21505"/>
                      <a:pt x="7575" y="21505"/>
                    </a:cubicBezTo>
                    <a:cubicBezTo>
                      <a:pt x="8148" y="21505"/>
                      <a:pt x="8698" y="21435"/>
                      <a:pt x="9174" y="21281"/>
                    </a:cubicBezTo>
                    <a:cubicBezTo>
                      <a:pt x="9913" y="21041"/>
                      <a:pt x="9921" y="21001"/>
                      <a:pt x="10077" y="17785"/>
                    </a:cubicBezTo>
                    <a:cubicBezTo>
                      <a:pt x="10176" y="15753"/>
                      <a:pt x="10366" y="14570"/>
                      <a:pt x="10564" y="14570"/>
                    </a:cubicBezTo>
                    <a:cubicBezTo>
                      <a:pt x="10761" y="14570"/>
                      <a:pt x="10951" y="15753"/>
                      <a:pt x="11050" y="17785"/>
                    </a:cubicBezTo>
                    <a:cubicBezTo>
                      <a:pt x="11207" y="21001"/>
                      <a:pt x="11215" y="21041"/>
                      <a:pt x="11954" y="21281"/>
                    </a:cubicBezTo>
                    <a:cubicBezTo>
                      <a:pt x="12815" y="21561"/>
                      <a:pt x="13689" y="21591"/>
                      <a:pt x="14803" y="21365"/>
                    </a:cubicBezTo>
                    <a:lnTo>
                      <a:pt x="15637" y="21197"/>
                    </a:lnTo>
                    <a:lnTo>
                      <a:pt x="15776" y="14178"/>
                    </a:lnTo>
                    <a:cubicBezTo>
                      <a:pt x="15878" y="9626"/>
                      <a:pt x="16058" y="7159"/>
                      <a:pt x="16262" y="7159"/>
                    </a:cubicBezTo>
                    <a:cubicBezTo>
                      <a:pt x="16455" y="7159"/>
                      <a:pt x="16583" y="8047"/>
                      <a:pt x="16679" y="9424"/>
                    </a:cubicBezTo>
                    <a:cubicBezTo>
                      <a:pt x="16822" y="11470"/>
                      <a:pt x="16889" y="11694"/>
                      <a:pt x="17444" y="11857"/>
                    </a:cubicBezTo>
                    <a:cubicBezTo>
                      <a:pt x="18317" y="12113"/>
                      <a:pt x="19766" y="12068"/>
                      <a:pt x="20502" y="11773"/>
                    </a:cubicBezTo>
                    <a:cubicBezTo>
                      <a:pt x="21097" y="11534"/>
                      <a:pt x="21127" y="11348"/>
                      <a:pt x="21127" y="8473"/>
                    </a:cubicBezTo>
                    <a:cubicBezTo>
                      <a:pt x="21127" y="3970"/>
                      <a:pt x="21600" y="4195"/>
                      <a:pt x="10633" y="419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855" name="그룹"/>
          <p:cNvGrpSpPr/>
          <p:nvPr/>
        </p:nvGrpSpPr>
        <p:grpSpPr>
          <a:xfrm>
            <a:off x="5427398" y="11493350"/>
            <a:ext cx="922552" cy="922551"/>
            <a:chOff x="0" y="0"/>
            <a:chExt cx="922550" cy="922550"/>
          </a:xfrm>
        </p:grpSpPr>
        <p:sp>
          <p:nvSpPr>
            <p:cNvPr id="849" name="그룹"/>
            <p:cNvSpPr/>
            <p:nvPr/>
          </p:nvSpPr>
          <p:spPr>
            <a:xfrm>
              <a:off x="0" y="0"/>
              <a:ext cx="922551" cy="92255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853" name="그룹"/>
            <p:cNvGrpSpPr/>
            <p:nvPr/>
          </p:nvGrpSpPr>
          <p:grpSpPr>
            <a:xfrm>
              <a:off x="45801" y="219484"/>
              <a:ext cx="781590" cy="508982"/>
              <a:chOff x="145723" y="0"/>
              <a:chExt cx="781589" cy="508981"/>
            </a:xfrm>
          </p:grpSpPr>
          <p:sp>
            <p:nvSpPr>
              <p:cNvPr id="850" name="그룹"/>
              <p:cNvSpPr/>
              <p:nvPr/>
            </p:nvSpPr>
            <p:spPr>
              <a:xfrm flipV="1">
                <a:off x="567463" y="252713"/>
                <a:ext cx="1" cy="256269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sp>
            <p:nvSpPr>
              <p:cNvPr id="880" name="연결선"/>
              <p:cNvSpPr/>
              <p:nvPr/>
            </p:nvSpPr>
            <p:spPr>
              <a:xfrm>
                <a:off x="188908" y="0"/>
                <a:ext cx="738406" cy="175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21600" y="111"/>
                    </a:moveTo>
                    <a:cubicBezTo>
                      <a:pt x="14467" y="21600"/>
                      <a:pt x="7267" y="21563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rgbClr val="53585F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852" name="그룹"/>
              <p:cNvSpPr/>
              <p:nvPr/>
            </p:nvSpPr>
            <p:spPr>
              <a:xfrm rot="-17989519" flipH="1" flipV="1">
                <a:off x="228853" y="188409"/>
                <a:ext cx="64971" cy="229287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</p:grpSp>
        <p:sp>
          <p:nvSpPr>
            <p:cNvPr id="854" name="그룹"/>
            <p:cNvSpPr/>
            <p:nvPr/>
          </p:nvSpPr>
          <p:spPr>
            <a:xfrm rot="3610481" flipH="1">
              <a:off x="654027" y="482598"/>
              <a:ext cx="216879" cy="44069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sp>
        <p:nvSpPr>
          <p:cNvPr id="856" name="Scene #. Object viewer (Object parallax)"/>
          <p:cNvSpPr/>
          <p:nvPr/>
        </p:nvSpPr>
        <p:spPr>
          <a:xfrm>
            <a:off x="1344055" y="2311021"/>
            <a:ext cx="8477855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25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 #. Object viewer (Object parallax)</a:t>
            </a:r>
          </a:p>
        </p:txBody>
      </p:sp>
      <p:grpSp>
        <p:nvGrpSpPr>
          <p:cNvPr id="860" name="그룹"/>
          <p:cNvGrpSpPr/>
          <p:nvPr/>
        </p:nvGrpSpPr>
        <p:grpSpPr>
          <a:xfrm>
            <a:off x="4965072" y="3214532"/>
            <a:ext cx="2873798" cy="5040449"/>
            <a:chOff x="0" y="0"/>
            <a:chExt cx="2873796" cy="5040447"/>
          </a:xfrm>
        </p:grpSpPr>
        <p:pic>
          <p:nvPicPr>
            <p:cNvPr id="857" name="pasted-image.png" descr="pasted-image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3387" r="31338"/>
            <a:stretch>
              <a:fillRect/>
            </a:stretch>
          </p:blipFill>
          <p:spPr>
            <a:xfrm>
              <a:off x="0" y="0"/>
              <a:ext cx="2873797" cy="5040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58" name="도형"/>
            <p:cNvSpPr/>
            <p:nvPr/>
          </p:nvSpPr>
          <p:spPr>
            <a:xfrm>
              <a:off x="873985" y="1002187"/>
              <a:ext cx="1319412" cy="3965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34" y="0"/>
                  </a:moveTo>
                  <a:lnTo>
                    <a:pt x="3977" y="2756"/>
                  </a:lnTo>
                  <a:lnTo>
                    <a:pt x="0" y="5674"/>
                  </a:lnTo>
                  <a:lnTo>
                    <a:pt x="1836" y="16946"/>
                  </a:lnTo>
                  <a:lnTo>
                    <a:pt x="3555" y="20861"/>
                  </a:lnTo>
                  <a:lnTo>
                    <a:pt x="9912" y="21600"/>
                  </a:lnTo>
                  <a:lnTo>
                    <a:pt x="15468" y="21134"/>
                  </a:lnTo>
                  <a:lnTo>
                    <a:pt x="18408" y="14851"/>
                  </a:lnTo>
                  <a:lnTo>
                    <a:pt x="21600" y="8664"/>
                  </a:lnTo>
                  <a:lnTo>
                    <a:pt x="16266" y="336"/>
                  </a:lnTo>
                  <a:lnTo>
                    <a:pt x="513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pic>
          <p:nvPicPr>
            <p:cNvPr id="859" name="pasted-image.png" descr="pasted-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26273" y="1909556"/>
              <a:ext cx="2037100" cy="2037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67" name="그룹"/>
          <p:cNvGrpSpPr/>
          <p:nvPr/>
        </p:nvGrpSpPr>
        <p:grpSpPr>
          <a:xfrm>
            <a:off x="1613776" y="3214532"/>
            <a:ext cx="3239545" cy="5040449"/>
            <a:chOff x="269720" y="0"/>
            <a:chExt cx="3239544" cy="5040447"/>
          </a:xfrm>
        </p:grpSpPr>
        <p:sp>
          <p:nvSpPr>
            <p:cNvPr id="861" name="직사각형"/>
            <p:cNvSpPr/>
            <p:nvPr/>
          </p:nvSpPr>
          <p:spPr>
            <a:xfrm>
              <a:off x="2268704" y="2059186"/>
              <a:ext cx="1240562" cy="61887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862" name="pasted-image.png" descr="pasted-image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r="68037"/>
            <a:stretch>
              <a:fillRect/>
            </a:stretch>
          </p:blipFill>
          <p:spPr>
            <a:xfrm>
              <a:off x="269720" y="0"/>
              <a:ext cx="2604077" cy="5040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3" name="도형"/>
            <p:cNvSpPr/>
            <p:nvPr/>
          </p:nvSpPr>
          <p:spPr>
            <a:xfrm>
              <a:off x="1100996" y="1097035"/>
              <a:ext cx="1031358" cy="3775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3" extrusionOk="0">
                  <a:moveTo>
                    <a:pt x="16243" y="646"/>
                  </a:moveTo>
                  <a:cubicBezTo>
                    <a:pt x="13443" y="-126"/>
                    <a:pt x="8932" y="-217"/>
                    <a:pt x="5731" y="432"/>
                  </a:cubicBezTo>
                  <a:lnTo>
                    <a:pt x="1846" y="1708"/>
                  </a:lnTo>
                  <a:lnTo>
                    <a:pt x="1678" y="5056"/>
                  </a:lnTo>
                  <a:lnTo>
                    <a:pt x="0" y="12692"/>
                  </a:lnTo>
                  <a:lnTo>
                    <a:pt x="2409" y="20873"/>
                  </a:lnTo>
                  <a:lnTo>
                    <a:pt x="14796" y="21383"/>
                  </a:lnTo>
                  <a:lnTo>
                    <a:pt x="20035" y="20765"/>
                  </a:lnTo>
                  <a:lnTo>
                    <a:pt x="21600" y="19541"/>
                  </a:lnTo>
                  <a:lnTo>
                    <a:pt x="19649" y="18524"/>
                  </a:lnTo>
                  <a:lnTo>
                    <a:pt x="20073" y="9323"/>
                  </a:lnTo>
                  <a:cubicBezTo>
                    <a:pt x="18690" y="7776"/>
                    <a:pt x="18246" y="6196"/>
                    <a:pt x="18690" y="4630"/>
                  </a:cubicBezTo>
                  <a:cubicBezTo>
                    <a:pt x="19080" y="3256"/>
                    <a:pt x="20068" y="1702"/>
                    <a:pt x="16243" y="64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864" name="타원형"/>
            <p:cNvSpPr/>
            <p:nvPr/>
          </p:nvSpPr>
          <p:spPr>
            <a:xfrm>
              <a:off x="2234919" y="2147729"/>
              <a:ext cx="706219" cy="744855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65" name="도형"/>
            <p:cNvSpPr/>
            <p:nvPr/>
          </p:nvSpPr>
          <p:spPr>
            <a:xfrm>
              <a:off x="792206" y="3012308"/>
              <a:ext cx="1141303" cy="1685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18" y="0"/>
                  </a:moveTo>
                  <a:lnTo>
                    <a:pt x="7711" y="18699"/>
                  </a:lnTo>
                  <a:lnTo>
                    <a:pt x="21600" y="16153"/>
                  </a:lnTo>
                  <a:lnTo>
                    <a:pt x="2749" y="21600"/>
                  </a:lnTo>
                  <a:lnTo>
                    <a:pt x="0" y="12990"/>
                  </a:lnTo>
                  <a:lnTo>
                    <a:pt x="561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pic>
          <p:nvPicPr>
            <p:cNvPr id="866" name="꽃송이가.png" descr="꽃송이가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8370" r="18437"/>
            <a:stretch>
              <a:fillRect/>
            </a:stretch>
          </p:blipFill>
          <p:spPr>
            <a:xfrm>
              <a:off x="737592" y="2012559"/>
              <a:ext cx="1389051" cy="1909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72" name="그룹"/>
          <p:cNvGrpSpPr/>
          <p:nvPr/>
        </p:nvGrpSpPr>
        <p:grpSpPr>
          <a:xfrm>
            <a:off x="8720241" y="3214532"/>
            <a:ext cx="2555325" cy="5040449"/>
            <a:chOff x="0" y="0"/>
            <a:chExt cx="2555324" cy="5040447"/>
          </a:xfrm>
        </p:grpSpPr>
        <p:pic>
          <p:nvPicPr>
            <p:cNvPr id="868" name="pasted-image.png" descr="pasted-image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9007"/>
            <a:stretch>
              <a:fillRect/>
            </a:stretch>
          </p:blipFill>
          <p:spPr>
            <a:xfrm>
              <a:off x="30275" y="0"/>
              <a:ext cx="2525050" cy="5040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9" name="도형"/>
            <p:cNvSpPr/>
            <p:nvPr/>
          </p:nvSpPr>
          <p:spPr>
            <a:xfrm>
              <a:off x="777802" y="1047843"/>
              <a:ext cx="1025714" cy="376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1" extrusionOk="0">
                  <a:moveTo>
                    <a:pt x="6126" y="165"/>
                  </a:moveTo>
                  <a:lnTo>
                    <a:pt x="3674" y="4424"/>
                  </a:lnTo>
                  <a:lnTo>
                    <a:pt x="882" y="11026"/>
                  </a:lnTo>
                  <a:lnTo>
                    <a:pt x="667" y="13546"/>
                  </a:lnTo>
                  <a:lnTo>
                    <a:pt x="1780" y="18263"/>
                  </a:lnTo>
                  <a:lnTo>
                    <a:pt x="0" y="20158"/>
                  </a:lnTo>
                  <a:lnTo>
                    <a:pt x="5008" y="21357"/>
                  </a:lnTo>
                  <a:lnTo>
                    <a:pt x="11967" y="21511"/>
                  </a:lnTo>
                  <a:lnTo>
                    <a:pt x="17963" y="21234"/>
                  </a:lnTo>
                  <a:lnTo>
                    <a:pt x="21600" y="6149"/>
                  </a:lnTo>
                  <a:lnTo>
                    <a:pt x="16935" y="1760"/>
                  </a:lnTo>
                  <a:cubicBezTo>
                    <a:pt x="16636" y="1141"/>
                    <a:pt x="15241" y="593"/>
                    <a:pt x="13159" y="278"/>
                  </a:cubicBezTo>
                  <a:cubicBezTo>
                    <a:pt x="11018" y="-47"/>
                    <a:pt x="8406" y="-89"/>
                    <a:pt x="6126" y="16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870" name="타원형"/>
            <p:cNvSpPr/>
            <p:nvPr/>
          </p:nvSpPr>
          <p:spPr>
            <a:xfrm>
              <a:off x="0" y="2147729"/>
              <a:ext cx="706219" cy="744855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871" name="꽃송이가.png" descr="꽃송이가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8370" r="18437"/>
            <a:stretch>
              <a:fillRect/>
            </a:stretch>
          </p:blipFill>
          <p:spPr>
            <a:xfrm flipH="1">
              <a:off x="768122" y="1846629"/>
              <a:ext cx="1389052" cy="1909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73" name="&lt;LCD&gt;…"/>
          <p:cNvSpPr/>
          <p:nvPr/>
        </p:nvSpPr>
        <p:spPr>
          <a:xfrm>
            <a:off x="13041390" y="5844208"/>
            <a:ext cx="6023112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&lt;LCD&gt;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플라워샵 환경이 연출되고 TFD에서의 인터랙션과 연동됨</a:t>
            </a:r>
          </a:p>
        </p:txBody>
      </p:sp>
      <p:grpSp>
        <p:nvGrpSpPr>
          <p:cNvPr id="876" name="그룹"/>
          <p:cNvGrpSpPr/>
          <p:nvPr/>
        </p:nvGrpSpPr>
        <p:grpSpPr>
          <a:xfrm>
            <a:off x="13041390" y="6941740"/>
            <a:ext cx="8476787" cy="3163401"/>
            <a:chOff x="0" y="0"/>
            <a:chExt cx="8476786" cy="3163399"/>
          </a:xfrm>
        </p:grpSpPr>
        <p:pic>
          <p:nvPicPr>
            <p:cNvPr id="874" name="pasted-image.png" descr="pasted-image.png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209960" y="0"/>
              <a:ext cx="4266827" cy="3163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5" name="pasted-image.png" descr="pasted-image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1239"/>
              <a:ext cx="4209961" cy="31609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Contents_Finishing"/>
          <p:cNvSpPr/>
          <p:nvPr/>
        </p:nvSpPr>
        <p:spPr>
          <a:xfrm>
            <a:off x="741688" y="897766"/>
            <a:ext cx="330060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Contents_Finishing</a:t>
            </a:r>
          </a:p>
        </p:txBody>
      </p:sp>
      <p:sp>
        <p:nvSpPr>
          <p:cNvPr id="883" name="초기화"/>
          <p:cNvSpPr/>
          <p:nvPr/>
        </p:nvSpPr>
        <p:spPr>
          <a:xfrm>
            <a:off x="2181508" y="2715706"/>
            <a:ext cx="4602855" cy="1182494"/>
          </a:xfrm>
          <a:prstGeom prst="roundRect">
            <a:avLst>
              <a:gd name="adj" fmla="val 50000"/>
            </a:avLst>
          </a:prstGeom>
          <a:solidFill>
            <a:srgbClr val="53585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5833" tIns="105833" rIns="105833" bIns="105833" anchor="ctr"/>
          <a:lstStyle>
            <a:lvl1pPr defTabSz="2140185">
              <a:lnSpc>
                <a:spcPct val="120000"/>
              </a:lnSpc>
              <a:defRPr sz="2200">
                <a:solidFill>
                  <a:srgbClr val="FFFFFF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초기화</a:t>
            </a:r>
          </a:p>
        </p:txBody>
      </p:sp>
      <p:sp>
        <p:nvSpPr>
          <p:cNvPr id="884" name="모서리가 둥근 직사각형"/>
          <p:cNvSpPr/>
          <p:nvPr/>
        </p:nvSpPr>
        <p:spPr>
          <a:xfrm>
            <a:off x="7371169" y="2715706"/>
            <a:ext cx="14954070" cy="1983215"/>
          </a:xfrm>
          <a:prstGeom prst="roundRect">
            <a:avLst>
              <a:gd name="adj" fmla="val 6440"/>
            </a:avLst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85" name="코디네이션과 Object viewer 시연/체험 종료 후, 초기 상태로 돌아가는 콘텐츠…"/>
          <p:cNvSpPr/>
          <p:nvPr/>
        </p:nvSpPr>
        <p:spPr>
          <a:xfrm>
            <a:off x="7509380" y="2825021"/>
            <a:ext cx="14677648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 anchorCtr="0">
            <a:spAutoFit/>
          </a:bodyPr>
          <a:lstStyle/>
          <a:p>
            <a:pPr marL="488461" indent="-488461" algn="l">
              <a:lnSpc>
                <a:spcPct val="150000"/>
              </a:lnSpc>
              <a:buSzPct val="75000"/>
              <a:buChar char="•"/>
              <a:defRPr sz="3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코디네이션과 Object viewer 시연/체험 종료 후, </a:t>
            </a:r>
            <a:r>
              <a:rPr lang="ko-KR" altLang="en-US"/>
              <a:t>이전</a:t>
            </a:r>
            <a:r>
              <a:t> 상태로 돌아가는 콘텐츠</a:t>
            </a:r>
          </a:p>
          <a:p>
            <a:pPr marL="488461" indent="-488461" algn="l">
              <a:lnSpc>
                <a:spcPct val="150000"/>
              </a:lnSpc>
              <a:buSzPct val="75000"/>
              <a:buChar char="•"/>
              <a:defRPr sz="3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TFD 속성과 형태를 이용하여 여운을 남기는 콘텐츠 제공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오우.png" descr="오우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781" y="3625136"/>
            <a:ext cx="10210877" cy="6832279"/>
          </a:xfrm>
          <a:prstGeom prst="rect">
            <a:avLst/>
          </a:prstGeom>
          <a:ln w="12700">
            <a:miter lim="400000"/>
          </a:ln>
        </p:spPr>
      </p:pic>
      <p:sp>
        <p:nvSpPr>
          <p:cNvPr id="888" name="Finishing"/>
          <p:cNvSpPr/>
          <p:nvPr/>
        </p:nvSpPr>
        <p:spPr>
          <a:xfrm>
            <a:off x="1355189" y="1756974"/>
            <a:ext cx="15918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59291" indent="-259291" algn="l" defTabSz="584200">
              <a:buSzPct val="45000"/>
              <a:buBlip>
                <a:blip r:embed="rId3"/>
              </a:buBlip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Finishing</a:t>
            </a:r>
          </a:p>
        </p:txBody>
      </p:sp>
      <p:sp>
        <p:nvSpPr>
          <p:cNvPr id="889" name="Scene #. 초기화"/>
          <p:cNvSpPr/>
          <p:nvPr/>
        </p:nvSpPr>
        <p:spPr>
          <a:xfrm>
            <a:off x="1344055" y="2218835"/>
            <a:ext cx="8477855" cy="679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25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 #. 초기화</a:t>
            </a:r>
          </a:p>
        </p:txBody>
      </p:sp>
      <p:sp>
        <p:nvSpPr>
          <p:cNvPr id="890" name="Scene Detail"/>
          <p:cNvSpPr/>
          <p:nvPr/>
        </p:nvSpPr>
        <p:spPr>
          <a:xfrm>
            <a:off x="741688" y="897766"/>
            <a:ext cx="221018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 Detail</a:t>
            </a:r>
          </a:p>
        </p:txBody>
      </p:sp>
      <p:sp>
        <p:nvSpPr>
          <p:cNvPr id="891" name="선"/>
          <p:cNvSpPr/>
          <p:nvPr/>
        </p:nvSpPr>
        <p:spPr>
          <a:xfrm>
            <a:off x="1344055" y="11227711"/>
            <a:ext cx="21695888" cy="1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892" name="&lt;요소기술&gt;…"/>
          <p:cNvSpPr/>
          <p:nvPr/>
        </p:nvSpPr>
        <p:spPr>
          <a:xfrm>
            <a:off x="1344055" y="11411582"/>
            <a:ext cx="847785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&lt;요소기술&gt;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Gesture: 1-3 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Body tracking: 2-1</a:t>
            </a:r>
          </a:p>
        </p:txBody>
      </p:sp>
      <p:sp>
        <p:nvSpPr>
          <p:cNvPr id="893" name="&lt;투명/플렉서블의 가치&gt;…"/>
          <p:cNvSpPr/>
          <p:nvPr/>
        </p:nvSpPr>
        <p:spPr>
          <a:xfrm>
            <a:off x="13041390" y="11411582"/>
            <a:ext cx="999855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&lt;투명/플렉서블의 가치&gt;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투명 : 커튼이 닫히고 열릴 때 투명과 불투명이 겹치고 전환되는 효과를 통해 투명 속성을 극대화함.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/>
            </a:pPr>
            <a:r>
              <a:t>플렉서블 : 곡면을 따라 피팅 룸의 커텐을 열고 닫는 듯한 연출.</a:t>
            </a:r>
          </a:p>
        </p:txBody>
      </p:sp>
      <p:sp>
        <p:nvSpPr>
          <p:cNvPr id="894" name="&lt;TFD&gt;…"/>
          <p:cNvSpPr/>
          <p:nvPr/>
        </p:nvSpPr>
        <p:spPr>
          <a:xfrm>
            <a:off x="12462890" y="3404610"/>
            <a:ext cx="11088752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&lt;TFD&gt;</a:t>
            </a:r>
          </a:p>
          <a:p>
            <a:pPr marL="259291" indent="-259291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양 팔을 벌린뒤 두 손을 모으는 ‘사이니지 이용 종료 제스쳐’(1-3)를 취하거나, </a:t>
            </a:r>
          </a:p>
          <a:p>
            <a:pPr algn="l">
              <a:lnSpc>
                <a:spcPct val="150000"/>
              </a:lnSpc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    이용 도중 N초 이상 사용자가 객체(제스쳐) 인식 영역에서 벗어나면 디스플레이 양쪽 끝에서부터 커튼이 닫힘</a:t>
            </a:r>
          </a:p>
        </p:txBody>
      </p:sp>
      <p:sp>
        <p:nvSpPr>
          <p:cNvPr id="895" name="&lt;LCD&gt;…"/>
          <p:cNvSpPr/>
          <p:nvPr/>
        </p:nvSpPr>
        <p:spPr>
          <a:xfrm>
            <a:off x="12462890" y="5882314"/>
            <a:ext cx="4771655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 algn="l">
              <a:lnSpc>
                <a:spcPct val="150000"/>
              </a:lnSpc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&lt;LCD&gt;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양 옆에서 TFD의 커텐 이미지를 이어서 제공</a:t>
            </a:r>
          </a:p>
        </p:txBody>
      </p:sp>
      <p:grpSp>
        <p:nvGrpSpPr>
          <p:cNvPr id="898" name="그룹"/>
          <p:cNvGrpSpPr/>
          <p:nvPr/>
        </p:nvGrpSpPr>
        <p:grpSpPr>
          <a:xfrm>
            <a:off x="12609045" y="7058728"/>
            <a:ext cx="10273029" cy="3119724"/>
            <a:chOff x="0" y="0"/>
            <a:chExt cx="10273028" cy="3119722"/>
          </a:xfrm>
        </p:grpSpPr>
        <p:pic>
          <p:nvPicPr>
            <p:cNvPr id="896" name="pasted-image.png" descr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8720"/>
            <a:stretch>
              <a:fillRect/>
            </a:stretch>
          </p:blipFill>
          <p:spPr>
            <a:xfrm>
              <a:off x="5279723" y="0"/>
              <a:ext cx="4993305" cy="3119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7" name="pasted-image.png" descr="pasted-image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5565" r="5565" b="2910"/>
            <a:stretch>
              <a:fillRect/>
            </a:stretch>
          </p:blipFill>
          <p:spPr>
            <a:xfrm>
              <a:off x="0" y="0"/>
              <a:ext cx="5279562" cy="31197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99" name="https://youtu.be/XTHxnIMQF8o?t=46s"/>
          <p:cNvSpPr/>
          <p:nvPr/>
        </p:nvSpPr>
        <p:spPr>
          <a:xfrm>
            <a:off x="19119318" y="10309639"/>
            <a:ext cx="3762757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u="sng">
                <a:hlinkClick r:id="rId6"/>
              </a:defRPr>
            </a:lvl1pPr>
          </a:lstStyle>
          <a:p>
            <a:pPr>
              <a:defRPr u="none"/>
            </a:pPr>
            <a:r>
              <a:rPr u="sng">
                <a:hlinkClick r:id="rId6"/>
              </a:rPr>
              <a:t>https://youtu.be/XTHxnIMQF8o?t=46s</a:t>
            </a:r>
          </a:p>
        </p:txBody>
      </p:sp>
      <p:grpSp>
        <p:nvGrpSpPr>
          <p:cNvPr id="906" name="그룹"/>
          <p:cNvGrpSpPr/>
          <p:nvPr/>
        </p:nvGrpSpPr>
        <p:grpSpPr>
          <a:xfrm>
            <a:off x="3994577" y="11809831"/>
            <a:ext cx="1040951" cy="922552"/>
            <a:chOff x="0" y="0"/>
            <a:chExt cx="1040950" cy="922550"/>
          </a:xfrm>
        </p:grpSpPr>
        <p:sp>
          <p:nvSpPr>
            <p:cNvPr id="900" name="그룹"/>
            <p:cNvSpPr/>
            <p:nvPr/>
          </p:nvSpPr>
          <p:spPr>
            <a:xfrm>
              <a:off x="36980" y="0"/>
              <a:ext cx="922551" cy="92255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905" name="그룹"/>
            <p:cNvGrpSpPr/>
            <p:nvPr/>
          </p:nvGrpSpPr>
          <p:grpSpPr>
            <a:xfrm>
              <a:off x="0" y="175381"/>
              <a:ext cx="1040951" cy="576343"/>
              <a:chOff x="0" y="0"/>
              <a:chExt cx="1040950" cy="576341"/>
            </a:xfrm>
          </p:grpSpPr>
          <p:sp>
            <p:nvSpPr>
              <p:cNvPr id="901" name="선"/>
              <p:cNvSpPr/>
              <p:nvPr/>
            </p:nvSpPr>
            <p:spPr>
              <a:xfrm>
                <a:off x="352560" y="342001"/>
                <a:ext cx="140431" cy="1"/>
              </a:xfrm>
              <a:prstGeom prst="line">
                <a:avLst/>
              </a:prstGeom>
              <a:noFill/>
              <a:ln w="12700" cap="flat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/>
                </a:pPr>
                <a:endParaRPr/>
              </a:p>
            </p:txBody>
          </p:sp>
          <p:sp>
            <p:nvSpPr>
              <p:cNvPr id="902" name="선"/>
              <p:cNvSpPr/>
              <p:nvPr/>
            </p:nvSpPr>
            <p:spPr>
              <a:xfrm flipH="1">
                <a:off x="520306" y="342001"/>
                <a:ext cx="140431" cy="1"/>
              </a:xfrm>
              <a:prstGeom prst="line">
                <a:avLst/>
              </a:prstGeom>
              <a:noFill/>
              <a:ln w="12700" cap="flat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200"/>
                </a:pPr>
                <a:endParaRPr/>
              </a:p>
            </p:txBody>
          </p:sp>
          <p:pic>
            <p:nvPicPr>
              <p:cNvPr id="903" name="165767-hands-and-gestures (1).png" descr="165767-hands-and-gestures (1)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t="37532" r="76313" b="39778"/>
              <a:stretch>
                <a:fillRect/>
              </a:stretch>
            </p:blipFill>
            <p:spPr>
              <a:xfrm rot="4504852" flipH="1">
                <a:off x="11945" y="106431"/>
                <a:ext cx="470217" cy="386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04" name="165767-hands-and-gestures (1).png" descr="165767-hands-and-gestures (1)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t="72734" r="76313" b="6278"/>
              <a:stretch>
                <a:fillRect/>
              </a:stretch>
            </p:blipFill>
            <p:spPr>
              <a:xfrm rot="17258044" flipH="1">
                <a:off x="564453" y="99595"/>
                <a:ext cx="470217" cy="3571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13" name="그룹"/>
          <p:cNvGrpSpPr/>
          <p:nvPr/>
        </p:nvGrpSpPr>
        <p:grpSpPr>
          <a:xfrm>
            <a:off x="4948727" y="11809831"/>
            <a:ext cx="922552" cy="922552"/>
            <a:chOff x="0" y="0"/>
            <a:chExt cx="922550" cy="922550"/>
          </a:xfrm>
        </p:grpSpPr>
        <p:sp>
          <p:nvSpPr>
            <p:cNvPr id="907" name="그룹"/>
            <p:cNvSpPr/>
            <p:nvPr/>
          </p:nvSpPr>
          <p:spPr>
            <a:xfrm>
              <a:off x="0" y="0"/>
              <a:ext cx="922551" cy="92255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912" name="그룹"/>
            <p:cNvGrpSpPr/>
            <p:nvPr/>
          </p:nvGrpSpPr>
          <p:grpSpPr>
            <a:xfrm>
              <a:off x="30845" y="178068"/>
              <a:ext cx="885350" cy="575726"/>
              <a:chOff x="0" y="0"/>
              <a:chExt cx="885348" cy="575724"/>
            </a:xfrm>
          </p:grpSpPr>
          <p:pic>
            <p:nvPicPr>
              <p:cNvPr id="908" name="model.jpg" descr="model.jp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2332" t="5471" r="2332" b="5471"/>
              <a:stretch>
                <a:fillRect/>
              </a:stretch>
            </p:blipFill>
            <p:spPr>
              <a:xfrm>
                <a:off x="194158" y="0"/>
                <a:ext cx="534845" cy="3614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09" name="도형"/>
              <p:cNvSpPr/>
              <p:nvPr/>
            </p:nvSpPr>
            <p:spPr>
              <a:xfrm>
                <a:off x="-1" y="50253"/>
                <a:ext cx="885350" cy="525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3" h="21116" extrusionOk="0">
                    <a:moveTo>
                      <a:pt x="10157" y="0"/>
                    </a:moveTo>
                    <a:lnTo>
                      <a:pt x="1895" y="13236"/>
                    </a:lnTo>
                    <a:cubicBezTo>
                      <a:pt x="-925" y="15177"/>
                      <a:pt x="-601" y="17910"/>
                      <a:pt x="2889" y="19662"/>
                    </a:cubicBezTo>
                    <a:cubicBezTo>
                      <a:pt x="6750" y="21600"/>
                      <a:pt x="13010" y="21600"/>
                      <a:pt x="16871" y="19662"/>
                    </a:cubicBezTo>
                    <a:cubicBezTo>
                      <a:pt x="20291" y="17946"/>
                      <a:pt x="20675" y="15283"/>
                      <a:pt x="18036" y="13351"/>
                    </a:cubicBezTo>
                    <a:lnTo>
                      <a:pt x="10157" y="0"/>
                    </a:lnTo>
                    <a:close/>
                  </a:path>
                </a:pathLst>
              </a:custGeom>
              <a:solidFill>
                <a:schemeClr val="accent5">
                  <a:hueOff val="-444211"/>
                  <a:satOff val="-14915"/>
                  <a:lumOff val="22857"/>
                  <a:alpha val="12687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/>
              </a:p>
            </p:txBody>
          </p:sp>
          <p:pic>
            <p:nvPicPr>
              <p:cNvPr id="910" name="그룹" descr="그룹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40345" t="19256" r="40335" b="18911"/>
              <a:stretch>
                <a:fillRect/>
              </a:stretch>
            </p:blipFill>
            <p:spPr>
              <a:xfrm>
                <a:off x="45840" y="203312"/>
                <a:ext cx="120668" cy="305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0" h="21515" extrusionOk="0">
                    <a:moveTo>
                      <a:pt x="10425" y="0"/>
                    </a:moveTo>
                    <a:cubicBezTo>
                      <a:pt x="8761" y="10"/>
                      <a:pt x="7137" y="341"/>
                      <a:pt x="6255" y="1007"/>
                    </a:cubicBezTo>
                    <a:cubicBezTo>
                      <a:pt x="5008" y="1949"/>
                      <a:pt x="6054" y="3312"/>
                      <a:pt x="8340" y="3692"/>
                    </a:cubicBezTo>
                    <a:cubicBezTo>
                      <a:pt x="8686" y="3749"/>
                      <a:pt x="9679" y="3799"/>
                      <a:pt x="10564" y="3804"/>
                    </a:cubicBezTo>
                    <a:cubicBezTo>
                      <a:pt x="14327" y="3822"/>
                      <a:pt x="16605" y="2289"/>
                      <a:pt x="14734" y="979"/>
                    </a:cubicBezTo>
                    <a:cubicBezTo>
                      <a:pt x="13797" y="323"/>
                      <a:pt x="12088" y="-9"/>
                      <a:pt x="10425" y="0"/>
                    </a:cubicBezTo>
                    <a:close/>
                    <a:moveTo>
                      <a:pt x="10633" y="4195"/>
                    </a:moveTo>
                    <a:cubicBezTo>
                      <a:pt x="1705" y="4195"/>
                      <a:pt x="1335" y="4211"/>
                      <a:pt x="486" y="5062"/>
                    </a:cubicBezTo>
                    <a:cubicBezTo>
                      <a:pt x="65" y="5485"/>
                      <a:pt x="0" y="6106"/>
                      <a:pt x="0" y="8557"/>
                    </a:cubicBezTo>
                    <a:lnTo>
                      <a:pt x="0" y="11522"/>
                    </a:lnTo>
                    <a:lnTo>
                      <a:pt x="764" y="11829"/>
                    </a:lnTo>
                    <a:cubicBezTo>
                      <a:pt x="1707" y="12207"/>
                      <a:pt x="2198" y="12222"/>
                      <a:pt x="3266" y="11885"/>
                    </a:cubicBezTo>
                    <a:lnTo>
                      <a:pt x="4100" y="11633"/>
                    </a:lnTo>
                    <a:lnTo>
                      <a:pt x="4170" y="9396"/>
                    </a:lnTo>
                    <a:cubicBezTo>
                      <a:pt x="4224" y="7984"/>
                      <a:pt x="4388" y="7167"/>
                      <a:pt x="4587" y="7187"/>
                    </a:cubicBezTo>
                    <a:cubicBezTo>
                      <a:pt x="4790" y="7207"/>
                      <a:pt x="4972" y="9676"/>
                      <a:pt x="5073" y="14122"/>
                    </a:cubicBezTo>
                    <a:lnTo>
                      <a:pt x="5212" y="21029"/>
                    </a:lnTo>
                    <a:lnTo>
                      <a:pt x="5977" y="21281"/>
                    </a:lnTo>
                    <a:cubicBezTo>
                      <a:pt x="6452" y="21435"/>
                      <a:pt x="7003" y="21505"/>
                      <a:pt x="7575" y="21505"/>
                    </a:cubicBezTo>
                    <a:cubicBezTo>
                      <a:pt x="8148" y="21505"/>
                      <a:pt x="8698" y="21435"/>
                      <a:pt x="9174" y="21281"/>
                    </a:cubicBezTo>
                    <a:cubicBezTo>
                      <a:pt x="9913" y="21041"/>
                      <a:pt x="9921" y="21001"/>
                      <a:pt x="10077" y="17785"/>
                    </a:cubicBezTo>
                    <a:cubicBezTo>
                      <a:pt x="10176" y="15753"/>
                      <a:pt x="10366" y="14570"/>
                      <a:pt x="10564" y="14570"/>
                    </a:cubicBezTo>
                    <a:cubicBezTo>
                      <a:pt x="10761" y="14570"/>
                      <a:pt x="10951" y="15753"/>
                      <a:pt x="11050" y="17785"/>
                    </a:cubicBezTo>
                    <a:cubicBezTo>
                      <a:pt x="11207" y="21001"/>
                      <a:pt x="11215" y="21041"/>
                      <a:pt x="11954" y="21281"/>
                    </a:cubicBezTo>
                    <a:cubicBezTo>
                      <a:pt x="12815" y="21561"/>
                      <a:pt x="13689" y="21591"/>
                      <a:pt x="14803" y="21365"/>
                    </a:cubicBezTo>
                    <a:lnTo>
                      <a:pt x="15637" y="21197"/>
                    </a:lnTo>
                    <a:lnTo>
                      <a:pt x="15776" y="14178"/>
                    </a:lnTo>
                    <a:cubicBezTo>
                      <a:pt x="15878" y="9626"/>
                      <a:pt x="16058" y="7159"/>
                      <a:pt x="16262" y="7159"/>
                    </a:cubicBezTo>
                    <a:cubicBezTo>
                      <a:pt x="16455" y="7159"/>
                      <a:pt x="16583" y="8047"/>
                      <a:pt x="16679" y="9424"/>
                    </a:cubicBezTo>
                    <a:cubicBezTo>
                      <a:pt x="16822" y="11470"/>
                      <a:pt x="16889" y="11694"/>
                      <a:pt x="17444" y="11857"/>
                    </a:cubicBezTo>
                    <a:cubicBezTo>
                      <a:pt x="18317" y="12113"/>
                      <a:pt x="19766" y="12068"/>
                      <a:pt x="20502" y="11773"/>
                    </a:cubicBezTo>
                    <a:cubicBezTo>
                      <a:pt x="21097" y="11534"/>
                      <a:pt x="21127" y="11348"/>
                      <a:pt x="21127" y="8473"/>
                    </a:cubicBezTo>
                    <a:cubicBezTo>
                      <a:pt x="21127" y="3970"/>
                      <a:pt x="21600" y="4195"/>
                      <a:pt x="10633" y="419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11" name="그룹" descr="그룹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40345" t="19256" r="40335" b="18911"/>
              <a:stretch>
                <a:fillRect/>
              </a:stretch>
            </p:blipFill>
            <p:spPr>
              <a:xfrm>
                <a:off x="480679" y="100055"/>
                <a:ext cx="120668" cy="305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0" h="21515" extrusionOk="0">
                    <a:moveTo>
                      <a:pt x="10425" y="0"/>
                    </a:moveTo>
                    <a:cubicBezTo>
                      <a:pt x="8761" y="10"/>
                      <a:pt x="7137" y="341"/>
                      <a:pt x="6255" y="1007"/>
                    </a:cubicBezTo>
                    <a:cubicBezTo>
                      <a:pt x="5008" y="1949"/>
                      <a:pt x="6054" y="3312"/>
                      <a:pt x="8340" y="3692"/>
                    </a:cubicBezTo>
                    <a:cubicBezTo>
                      <a:pt x="8686" y="3749"/>
                      <a:pt x="9679" y="3799"/>
                      <a:pt x="10564" y="3804"/>
                    </a:cubicBezTo>
                    <a:cubicBezTo>
                      <a:pt x="14327" y="3822"/>
                      <a:pt x="16605" y="2289"/>
                      <a:pt x="14734" y="979"/>
                    </a:cubicBezTo>
                    <a:cubicBezTo>
                      <a:pt x="13797" y="323"/>
                      <a:pt x="12088" y="-9"/>
                      <a:pt x="10425" y="0"/>
                    </a:cubicBezTo>
                    <a:close/>
                    <a:moveTo>
                      <a:pt x="10633" y="4195"/>
                    </a:moveTo>
                    <a:cubicBezTo>
                      <a:pt x="1705" y="4195"/>
                      <a:pt x="1335" y="4211"/>
                      <a:pt x="486" y="5062"/>
                    </a:cubicBezTo>
                    <a:cubicBezTo>
                      <a:pt x="65" y="5485"/>
                      <a:pt x="0" y="6106"/>
                      <a:pt x="0" y="8557"/>
                    </a:cubicBezTo>
                    <a:lnTo>
                      <a:pt x="0" y="11522"/>
                    </a:lnTo>
                    <a:lnTo>
                      <a:pt x="764" y="11829"/>
                    </a:lnTo>
                    <a:cubicBezTo>
                      <a:pt x="1707" y="12207"/>
                      <a:pt x="2198" y="12222"/>
                      <a:pt x="3266" y="11885"/>
                    </a:cubicBezTo>
                    <a:lnTo>
                      <a:pt x="4100" y="11633"/>
                    </a:lnTo>
                    <a:lnTo>
                      <a:pt x="4170" y="9396"/>
                    </a:lnTo>
                    <a:cubicBezTo>
                      <a:pt x="4224" y="7984"/>
                      <a:pt x="4388" y="7167"/>
                      <a:pt x="4587" y="7187"/>
                    </a:cubicBezTo>
                    <a:cubicBezTo>
                      <a:pt x="4790" y="7207"/>
                      <a:pt x="4972" y="9676"/>
                      <a:pt x="5073" y="14122"/>
                    </a:cubicBezTo>
                    <a:lnTo>
                      <a:pt x="5212" y="21029"/>
                    </a:lnTo>
                    <a:lnTo>
                      <a:pt x="5977" y="21281"/>
                    </a:lnTo>
                    <a:cubicBezTo>
                      <a:pt x="6452" y="21435"/>
                      <a:pt x="7003" y="21505"/>
                      <a:pt x="7575" y="21505"/>
                    </a:cubicBezTo>
                    <a:cubicBezTo>
                      <a:pt x="8148" y="21505"/>
                      <a:pt x="8698" y="21435"/>
                      <a:pt x="9174" y="21281"/>
                    </a:cubicBezTo>
                    <a:cubicBezTo>
                      <a:pt x="9913" y="21041"/>
                      <a:pt x="9921" y="21001"/>
                      <a:pt x="10077" y="17785"/>
                    </a:cubicBezTo>
                    <a:cubicBezTo>
                      <a:pt x="10176" y="15753"/>
                      <a:pt x="10366" y="14570"/>
                      <a:pt x="10564" y="14570"/>
                    </a:cubicBezTo>
                    <a:cubicBezTo>
                      <a:pt x="10761" y="14570"/>
                      <a:pt x="10951" y="15753"/>
                      <a:pt x="11050" y="17785"/>
                    </a:cubicBezTo>
                    <a:cubicBezTo>
                      <a:pt x="11207" y="21001"/>
                      <a:pt x="11215" y="21041"/>
                      <a:pt x="11954" y="21281"/>
                    </a:cubicBezTo>
                    <a:cubicBezTo>
                      <a:pt x="12815" y="21561"/>
                      <a:pt x="13689" y="21591"/>
                      <a:pt x="14803" y="21365"/>
                    </a:cubicBezTo>
                    <a:lnTo>
                      <a:pt x="15637" y="21197"/>
                    </a:lnTo>
                    <a:lnTo>
                      <a:pt x="15776" y="14178"/>
                    </a:lnTo>
                    <a:cubicBezTo>
                      <a:pt x="15878" y="9626"/>
                      <a:pt x="16058" y="7159"/>
                      <a:pt x="16262" y="7159"/>
                    </a:cubicBezTo>
                    <a:cubicBezTo>
                      <a:pt x="16455" y="7159"/>
                      <a:pt x="16583" y="8047"/>
                      <a:pt x="16679" y="9424"/>
                    </a:cubicBezTo>
                    <a:cubicBezTo>
                      <a:pt x="16822" y="11470"/>
                      <a:pt x="16889" y="11694"/>
                      <a:pt x="17444" y="11857"/>
                    </a:cubicBezTo>
                    <a:cubicBezTo>
                      <a:pt x="18317" y="12113"/>
                      <a:pt x="19766" y="12068"/>
                      <a:pt x="20502" y="11773"/>
                    </a:cubicBezTo>
                    <a:cubicBezTo>
                      <a:pt x="21097" y="11534"/>
                      <a:pt x="21127" y="11348"/>
                      <a:pt x="21127" y="8473"/>
                    </a:cubicBezTo>
                    <a:cubicBezTo>
                      <a:pt x="21127" y="3970"/>
                      <a:pt x="21600" y="4195"/>
                      <a:pt x="10633" y="4195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Mixed Reality"/>
          <p:cNvSpPr/>
          <p:nvPr/>
        </p:nvSpPr>
        <p:spPr>
          <a:xfrm>
            <a:off x="9901110" y="1215305"/>
            <a:ext cx="458178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Mixed Reality</a:t>
            </a:r>
          </a:p>
        </p:txBody>
      </p:sp>
      <p:grpSp>
        <p:nvGrpSpPr>
          <p:cNvPr id="160" name="그룹"/>
          <p:cNvGrpSpPr/>
          <p:nvPr/>
        </p:nvGrpSpPr>
        <p:grpSpPr>
          <a:xfrm>
            <a:off x="727537" y="2770624"/>
            <a:ext cx="22928926" cy="10424098"/>
            <a:chOff x="0" y="0"/>
            <a:chExt cx="22928924" cy="10424097"/>
          </a:xfrm>
        </p:grpSpPr>
        <p:grpSp>
          <p:nvGrpSpPr>
            <p:cNvPr id="158" name="그룹"/>
            <p:cNvGrpSpPr/>
            <p:nvPr/>
          </p:nvGrpSpPr>
          <p:grpSpPr>
            <a:xfrm>
              <a:off x="0" y="0"/>
              <a:ext cx="12657194" cy="10406979"/>
              <a:chOff x="0" y="-7450"/>
              <a:chExt cx="12657193" cy="10406978"/>
            </a:xfrm>
          </p:grpSpPr>
          <p:pic>
            <p:nvPicPr>
              <p:cNvPr id="155" name="KakaoTalk_Photo_2016-11-24-11-58-47_64.jpeg" descr="KakaoTalk_Photo_2016-11-24-11-58-47_64.jpe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-7451"/>
                <a:ext cx="12657194" cy="7113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6" name="KakaoTalk_Photo_2016-11-24-11-59-05_59.png" descr="KakaoTalk_Photo_2016-11-24-11-59-05_59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7098605"/>
                <a:ext cx="6315341" cy="33007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7" name="KakaoTalk_Photo_2016-11-24-11-58-56_60.png" descr="KakaoTalk_Photo_2016-11-24-11-58-56_60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137" r="19513" b="2137"/>
              <a:stretch>
                <a:fillRect/>
              </a:stretch>
            </p:blipFill>
            <p:spPr>
              <a:xfrm>
                <a:off x="6315339" y="7098605"/>
                <a:ext cx="6326512" cy="33009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59" name="KakaoTalk_Photo_2016-11-24-11-57-32_63.jpeg" descr="KakaoTalk_Photo_2016-11-24-11-57-32_63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8342" t="23774" r="8342" b="12951"/>
            <a:stretch>
              <a:fillRect/>
            </a:stretch>
          </p:blipFill>
          <p:spPr>
            <a:xfrm>
              <a:off x="12641924" y="7450"/>
              <a:ext cx="10287001" cy="104166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1" name="현실 공간에 녹아있는 듯한 사이니지"/>
          <p:cNvSpPr/>
          <p:nvPr/>
        </p:nvSpPr>
        <p:spPr>
          <a:xfrm>
            <a:off x="8037563" y="5101547"/>
            <a:ext cx="8308874" cy="800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현실 공간에 녹아있는 듯한 사이니지</a:t>
            </a:r>
          </a:p>
        </p:txBody>
      </p:sp>
      <p:sp>
        <p:nvSpPr>
          <p:cNvPr id="162" name="보는 방향에 따라 달라지는 의사 홀로그램"/>
          <p:cNvSpPr/>
          <p:nvPr/>
        </p:nvSpPr>
        <p:spPr>
          <a:xfrm>
            <a:off x="7378585" y="6444505"/>
            <a:ext cx="9626830" cy="800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보는 방향에 따라 달라지는 의사 홀로그램 </a:t>
            </a:r>
          </a:p>
        </p:txBody>
      </p:sp>
      <p:sp>
        <p:nvSpPr>
          <p:cNvPr id="163" name="다중 사용자가 함께 즐기는 콘텐츠"/>
          <p:cNvSpPr/>
          <p:nvPr/>
        </p:nvSpPr>
        <p:spPr>
          <a:xfrm>
            <a:off x="8290229" y="7744879"/>
            <a:ext cx="7803542" cy="800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다중 사용자가 함께 즐기는 콘텐츠</a:t>
            </a:r>
          </a:p>
        </p:txBody>
      </p:sp>
      <p:sp>
        <p:nvSpPr>
          <p:cNvPr id="164" name="몰입감있는 경험"/>
          <p:cNvSpPr/>
          <p:nvPr/>
        </p:nvSpPr>
        <p:spPr>
          <a:xfrm>
            <a:off x="10289362" y="9066470"/>
            <a:ext cx="3805276" cy="800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몰입감있는 경험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Design concept"/>
          <p:cNvSpPr/>
          <p:nvPr/>
        </p:nvSpPr>
        <p:spPr>
          <a:xfrm>
            <a:off x="803713" y="5577882"/>
            <a:ext cx="4107308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46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Design concept</a:t>
            </a:r>
          </a:p>
        </p:txBody>
      </p:sp>
      <p:sp>
        <p:nvSpPr>
          <p:cNvPr id="167" name="선"/>
          <p:cNvSpPr/>
          <p:nvPr/>
        </p:nvSpPr>
        <p:spPr>
          <a:xfrm>
            <a:off x="803713" y="6390682"/>
            <a:ext cx="22776573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400"/>
            </a:pPr>
            <a:endParaRPr/>
          </a:p>
        </p:txBody>
      </p:sp>
      <p:sp>
        <p:nvSpPr>
          <p:cNvPr id="168" name="콘텐츠 구현 방향…"/>
          <p:cNvSpPr/>
          <p:nvPr/>
        </p:nvSpPr>
        <p:spPr>
          <a:xfrm>
            <a:off x="803713" y="6642552"/>
            <a:ext cx="4550490" cy="165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366346" indent="-366346" algn="l" defTabSz="584200">
              <a:lnSpc>
                <a:spcPct val="120000"/>
              </a:lnSpc>
              <a:buSzPct val="75000"/>
              <a:buChar char="•"/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콘텐츠 구현 방향</a:t>
            </a:r>
          </a:p>
          <a:p>
            <a:pPr marL="366346" indent="-366346" algn="l" defTabSz="584200">
              <a:lnSpc>
                <a:spcPct val="120000"/>
              </a:lnSpc>
              <a:buSzPct val="75000"/>
              <a:buChar char="•"/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기구 디자인 방향</a:t>
            </a:r>
          </a:p>
          <a:p>
            <a:pPr marL="366346" indent="-366346" algn="l" defTabSz="584200">
              <a:lnSpc>
                <a:spcPct val="120000"/>
              </a:lnSpc>
              <a:buSzPct val="75000"/>
              <a:buChar char="•"/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Signage Design Concept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콘텐츠 구현 방향"/>
          <p:cNvSpPr/>
          <p:nvPr/>
        </p:nvSpPr>
        <p:spPr>
          <a:xfrm>
            <a:off x="741688" y="1762531"/>
            <a:ext cx="237948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59291" indent="-259291" algn="l" defTabSz="584200">
              <a:buSzPct val="45000"/>
              <a:buBlip>
                <a:blip r:embed="rId2"/>
              </a:buBlip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콘텐츠 구현 방향</a:t>
            </a:r>
          </a:p>
        </p:txBody>
      </p:sp>
      <p:sp>
        <p:nvSpPr>
          <p:cNvPr id="171" name="TFD와 양 옆의 스크린을 연결하여 확장된 인터랙션 제공…"/>
          <p:cNvSpPr/>
          <p:nvPr/>
        </p:nvSpPr>
        <p:spPr>
          <a:xfrm>
            <a:off x="1915914" y="2503227"/>
            <a:ext cx="13153375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244230" indent="-244230" algn="l">
              <a:lnSpc>
                <a:spcPct val="150000"/>
              </a:lnSpc>
              <a:buSzPct val="75000"/>
              <a:buChar char="•"/>
              <a:defRPr sz="28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pPr>
            <a:r>
              <a:t>TFD와 양 옆의 스크린을 연결하여 확장된 인터랙션 제공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8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pPr>
            <a:r>
              <a:t>TFD 투명성과 곡면을 강조하고 스크린에 의해 달라지는 시각적 의외성을 보여주는 화면 연출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8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pPr>
            <a:r>
              <a:t>양 옆의 화면과의 스토리, 형태적 반전</a:t>
            </a:r>
          </a:p>
        </p:txBody>
      </p:sp>
      <p:sp>
        <p:nvSpPr>
          <p:cNvPr id="172" name="기구 디자인 방향"/>
          <p:cNvSpPr/>
          <p:nvPr/>
        </p:nvSpPr>
        <p:spPr>
          <a:xfrm>
            <a:off x="741688" y="5839287"/>
            <a:ext cx="237948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59291" indent="-259291" algn="l" defTabSz="584200">
              <a:buSzPct val="45000"/>
              <a:buBlip>
                <a:blip r:embed="rId2"/>
              </a:buBlip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기구 디자인 방향</a:t>
            </a:r>
          </a:p>
        </p:txBody>
      </p:sp>
      <p:sp>
        <p:nvSpPr>
          <p:cNvPr id="173" name="TFD의 장점을 살리며 돋보이게 하는 구성…"/>
          <p:cNvSpPr/>
          <p:nvPr/>
        </p:nvSpPr>
        <p:spPr>
          <a:xfrm>
            <a:off x="1915914" y="6588469"/>
            <a:ext cx="9890389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244230" indent="-244230" algn="l">
              <a:lnSpc>
                <a:spcPct val="150000"/>
              </a:lnSpc>
              <a:buSzPct val="75000"/>
              <a:buChar char="•"/>
              <a:defRPr sz="28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pPr>
            <a:r>
              <a:t>TFD의 장점을 살리며 돋보이게 하는 구성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8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pPr>
            <a:r>
              <a:t>TFD와 양 옆의 스크린이 하나의 셋트로 구성되는 일체감 있는 디자인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8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pPr>
            <a:r>
              <a:t>설치 및 운반이 용이한 모듈화된 구조 설계</a:t>
            </a:r>
          </a:p>
        </p:txBody>
      </p:sp>
      <p:sp>
        <p:nvSpPr>
          <p:cNvPr id="174" name="선"/>
          <p:cNvSpPr/>
          <p:nvPr/>
        </p:nvSpPr>
        <p:spPr>
          <a:xfrm>
            <a:off x="741688" y="5413955"/>
            <a:ext cx="3602738" cy="1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75" name="Design concept"/>
          <p:cNvSpPr/>
          <p:nvPr/>
        </p:nvSpPr>
        <p:spPr>
          <a:xfrm>
            <a:off x="738503" y="932936"/>
            <a:ext cx="281863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Design concept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ignage Design Concept"/>
          <p:cNvSpPr/>
          <p:nvPr/>
        </p:nvSpPr>
        <p:spPr>
          <a:xfrm>
            <a:off x="741688" y="942216"/>
            <a:ext cx="362946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59291" indent="-259291" algn="l" defTabSz="584200">
              <a:buSzPct val="45000"/>
              <a:buBlip>
                <a:blip r:embed="rId2"/>
              </a:buBlip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Signage Design Concept</a:t>
            </a:r>
          </a:p>
        </p:txBody>
      </p:sp>
      <p:sp>
        <p:nvSpPr>
          <p:cNvPr id="178" name="TFD 양 옆으로 1:1 비율의 LCD 스크린 2개를 연결하여 확장된 인터랙션 제공…"/>
          <p:cNvSpPr/>
          <p:nvPr/>
        </p:nvSpPr>
        <p:spPr>
          <a:xfrm>
            <a:off x="6350723" y="10126209"/>
            <a:ext cx="14901880" cy="2406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244230" indent="-244230" algn="l">
              <a:lnSpc>
                <a:spcPct val="150000"/>
              </a:lnSpc>
              <a:buSzPct val="75000"/>
              <a:buChar char="•"/>
              <a:defRPr sz="28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pPr>
            <a:r>
              <a:t>TFD 양 옆으로 1:1 비율의 LCD 스크린 2개를 연결하여 확장된 인터랙션 제공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8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pPr>
            <a:r>
              <a:t>TFD와 스크린 영역을 하나의 셋트로 구성하여 일체감 있는 디자인을 지향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8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pPr>
            <a:r>
              <a:t>설치 및 운반이 용이하도록 모듈화된 구조 설계</a:t>
            </a:r>
          </a:p>
          <a:p>
            <a:pPr marL="244230" indent="-244230" algn="l">
              <a:lnSpc>
                <a:spcPct val="150000"/>
              </a:lnSpc>
              <a:buSzPct val="75000"/>
              <a:buChar char="•"/>
              <a:defRPr sz="2800"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pPr>
            <a:r>
              <a:t>TFD 하단에 카메라, 센서를 설치하고 기구물 상단 프레임을 얇게 마감하여 TFD가 돋보이게 함</a:t>
            </a:r>
          </a:p>
        </p:txBody>
      </p:sp>
      <p:grpSp>
        <p:nvGrpSpPr>
          <p:cNvPr id="183" name="그룹"/>
          <p:cNvGrpSpPr/>
          <p:nvPr/>
        </p:nvGrpSpPr>
        <p:grpSpPr>
          <a:xfrm>
            <a:off x="741688" y="9849305"/>
            <a:ext cx="5198187" cy="3512525"/>
            <a:chOff x="0" y="0"/>
            <a:chExt cx="5198185" cy="3512523"/>
          </a:xfrm>
        </p:grpSpPr>
        <p:pic>
          <p:nvPicPr>
            <p:cNvPr id="179" name="model.jpg" descr="model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32" t="5471" r="2332" b="5471"/>
            <a:stretch>
              <a:fillRect/>
            </a:stretch>
          </p:blipFill>
          <p:spPr>
            <a:xfrm>
              <a:off x="0" y="0"/>
              <a:ext cx="5198186" cy="35125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0" name="77inch TFD,…"/>
            <p:cNvSpPr/>
            <p:nvPr/>
          </p:nvSpPr>
          <p:spPr>
            <a:xfrm>
              <a:off x="1578487" y="1176474"/>
              <a:ext cx="2041249" cy="909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latin typeface="Apple SD 산돌고딕 Neo 중간체"/>
                  <a:ea typeface="Apple SD 산돌고딕 Neo 중간체"/>
                  <a:cs typeface="Apple SD 산돌고딕 Neo 중간체"/>
                  <a:sym typeface="Apple SD 산돌고딕 Neo 중간체"/>
                </a:defRPr>
              </a:pPr>
              <a:r>
                <a:t>77inch TFD,</a:t>
              </a:r>
            </a:p>
            <a:p>
              <a:pPr>
                <a:defRPr sz="2200">
                  <a:latin typeface="Apple SD 산돌고딕 Neo 중간체"/>
                  <a:ea typeface="Apple SD 산돌고딕 Neo 중간체"/>
                  <a:cs typeface="Apple SD 산돌고딕 Neo 중간체"/>
                  <a:sym typeface="Apple SD 산돌고딕 Neo 중간체"/>
                </a:defRPr>
              </a:pPr>
              <a:r>
                <a:t>Convex surface</a:t>
              </a:r>
            </a:p>
          </p:txBody>
        </p:sp>
        <p:sp>
          <p:nvSpPr>
            <p:cNvPr id="181" name="75inch LCD Screen"/>
            <p:cNvSpPr/>
            <p:nvPr/>
          </p:nvSpPr>
          <p:spPr>
            <a:xfrm>
              <a:off x="3449066" y="1201198"/>
              <a:ext cx="1611614" cy="860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>
                  <a:latin typeface="Apple SD 산돌고딕 Neo 중간체"/>
                  <a:ea typeface="Apple SD 산돌고딕 Neo 중간체"/>
                  <a:cs typeface="Apple SD 산돌고딕 Neo 중간체"/>
                  <a:sym typeface="Apple SD 산돌고딕 Neo 중간체"/>
                </a:defRPr>
              </a:lvl1pPr>
            </a:lstStyle>
            <a:p>
              <a:r>
                <a:t>75inch LCD Screen</a:t>
              </a:r>
            </a:p>
          </p:txBody>
        </p:sp>
        <p:sp>
          <p:nvSpPr>
            <p:cNvPr id="182" name="75inch LCD Screen"/>
            <p:cNvSpPr/>
            <p:nvPr/>
          </p:nvSpPr>
          <p:spPr>
            <a:xfrm>
              <a:off x="162053" y="1217996"/>
              <a:ext cx="1548670" cy="826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>
                  <a:latin typeface="Apple SD 산돌고딕 Neo 중간체"/>
                  <a:ea typeface="Apple SD 산돌고딕 Neo 중간체"/>
                  <a:cs typeface="Apple SD 산돌고딕 Neo 중간체"/>
                  <a:sym typeface="Apple SD 산돌고딕 Neo 중간체"/>
                </a:defRPr>
              </a:lvl1pPr>
            </a:lstStyle>
            <a:p>
              <a:r>
                <a:t>75inch LCD Screen</a:t>
              </a:r>
            </a:p>
          </p:txBody>
        </p:sp>
      </p:grpSp>
      <p:grpSp>
        <p:nvGrpSpPr>
          <p:cNvPr id="201" name="그룹"/>
          <p:cNvGrpSpPr/>
          <p:nvPr/>
        </p:nvGrpSpPr>
        <p:grpSpPr>
          <a:xfrm>
            <a:off x="741688" y="1608026"/>
            <a:ext cx="22900624" cy="7702169"/>
            <a:chOff x="0" y="0"/>
            <a:chExt cx="22900622" cy="7702168"/>
          </a:xfrm>
        </p:grpSpPr>
        <p:grpSp>
          <p:nvGrpSpPr>
            <p:cNvPr id="199" name="그룹"/>
            <p:cNvGrpSpPr/>
            <p:nvPr/>
          </p:nvGrpSpPr>
          <p:grpSpPr>
            <a:xfrm>
              <a:off x="0" y="-1"/>
              <a:ext cx="22731297" cy="7702170"/>
              <a:chOff x="0" y="0"/>
              <a:chExt cx="22731296" cy="7702168"/>
            </a:xfrm>
          </p:grpSpPr>
          <p:pic>
            <p:nvPicPr>
              <p:cNvPr id="184" name="01_1.jpg" descr="01_1.jp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/>
              <a:stretch>
                <a:fillRect/>
              </a:stretch>
            </p:blipFill>
            <p:spPr>
              <a:xfrm>
                <a:off x="0" y="0"/>
                <a:ext cx="10813212" cy="77020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87" name="그룹"/>
              <p:cNvGrpSpPr/>
              <p:nvPr/>
            </p:nvGrpSpPr>
            <p:grpSpPr>
              <a:xfrm>
                <a:off x="10813026" y="0"/>
                <a:ext cx="5283147" cy="7702169"/>
                <a:chOff x="0" y="0"/>
                <a:chExt cx="5283146" cy="7702168"/>
              </a:xfrm>
            </p:grpSpPr>
            <p:pic>
              <p:nvPicPr>
                <p:cNvPr id="185" name="02_1.jpg" descr="02_1.jp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r="4471"/>
                <a:stretch>
                  <a:fillRect/>
                </a:stretch>
              </p:blipFill>
              <p:spPr>
                <a:xfrm>
                  <a:off x="0" y="0"/>
                  <a:ext cx="5283110" cy="393921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6" name="03_1.jpg" descr="03_1.jp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3939073"/>
                  <a:ext cx="5283147" cy="37630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98" name="그룹"/>
              <p:cNvGrpSpPr/>
              <p:nvPr/>
            </p:nvGrpSpPr>
            <p:grpSpPr>
              <a:xfrm>
                <a:off x="16235874" y="0"/>
                <a:ext cx="6495423" cy="7580567"/>
                <a:chOff x="0" y="0"/>
                <a:chExt cx="6495422" cy="7580566"/>
              </a:xfrm>
            </p:grpSpPr>
            <p:grpSp>
              <p:nvGrpSpPr>
                <p:cNvPr id="195" name="그룹"/>
                <p:cNvGrpSpPr/>
                <p:nvPr/>
              </p:nvGrpSpPr>
              <p:grpSpPr>
                <a:xfrm>
                  <a:off x="285927" y="370015"/>
                  <a:ext cx="5998723" cy="7210552"/>
                  <a:chOff x="1761336" y="370015"/>
                  <a:chExt cx="5998722" cy="7210550"/>
                </a:xfrm>
              </p:grpSpPr>
              <p:sp>
                <p:nvSpPr>
                  <p:cNvPr id="188" name="직사각형"/>
                  <p:cNvSpPr/>
                  <p:nvPr/>
                </p:nvSpPr>
                <p:spPr>
                  <a:xfrm>
                    <a:off x="1770231" y="626256"/>
                    <a:ext cx="5989828" cy="6561238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797979"/>
                      </a:gs>
                      <a:gs pos="14474">
                        <a:srgbClr val="5E5E5E"/>
                      </a:gs>
                      <a:gs pos="100000">
                        <a:srgbClr val="424242"/>
                      </a:gs>
                    </a:gsLst>
                    <a:path path="shape">
                      <a:fillToRect l="12090" t="-6609" r="87909" b="106609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89" name="도형"/>
                  <p:cNvSpPr/>
                  <p:nvPr/>
                </p:nvSpPr>
                <p:spPr>
                  <a:xfrm>
                    <a:off x="3384712" y="370015"/>
                    <a:ext cx="2654010" cy="6648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cubicBezTo>
                          <a:pt x="8036" y="0"/>
                          <a:pt x="5272" y="878"/>
                          <a:pt x="3163" y="2625"/>
                        </a:cubicBezTo>
                        <a:cubicBezTo>
                          <a:pt x="1054" y="4372"/>
                          <a:pt x="0" y="6654"/>
                          <a:pt x="0" y="8944"/>
                        </a:cubicBezTo>
                        <a:lnTo>
                          <a:pt x="0" y="21600"/>
                        </a:lnTo>
                        <a:lnTo>
                          <a:pt x="21600" y="21600"/>
                        </a:lnTo>
                        <a:lnTo>
                          <a:pt x="21600" y="8944"/>
                        </a:lnTo>
                        <a:cubicBezTo>
                          <a:pt x="21600" y="6654"/>
                          <a:pt x="20546" y="4372"/>
                          <a:pt x="18437" y="2625"/>
                        </a:cubicBezTo>
                        <a:cubicBezTo>
                          <a:pt x="16328" y="878"/>
                          <a:pt x="13564" y="0"/>
                          <a:pt x="1080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424242"/>
                      </a:gs>
                      <a:gs pos="39157">
                        <a:srgbClr val="5E5E5E"/>
                      </a:gs>
                      <a:gs pos="62360">
                        <a:srgbClr val="797979"/>
                      </a:gs>
                      <a:gs pos="74168">
                        <a:srgbClr val="5E5E5E"/>
                      </a:gs>
                      <a:gs pos="100000">
                        <a:srgbClr val="424242"/>
                      </a:gs>
                    </a:gsLst>
                    <a:path path="shape">
                      <a:fillToRect l="94490" t="57514" r="5509" b="42485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90" name="도형"/>
                  <p:cNvSpPr/>
                  <p:nvPr/>
                </p:nvSpPr>
                <p:spPr>
                  <a:xfrm>
                    <a:off x="3384712" y="6464924"/>
                    <a:ext cx="2654010" cy="11156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0754" extrusionOk="0">
                        <a:moveTo>
                          <a:pt x="0" y="0"/>
                        </a:moveTo>
                        <a:lnTo>
                          <a:pt x="0" y="12089"/>
                        </a:lnTo>
                        <a:lnTo>
                          <a:pt x="0" y="12165"/>
                        </a:lnTo>
                        <a:lnTo>
                          <a:pt x="5" y="12165"/>
                        </a:lnTo>
                        <a:cubicBezTo>
                          <a:pt x="29" y="14358"/>
                          <a:pt x="1079" y="16542"/>
                          <a:pt x="3163" y="18215"/>
                        </a:cubicBezTo>
                        <a:cubicBezTo>
                          <a:pt x="7381" y="21600"/>
                          <a:pt x="14219" y="21600"/>
                          <a:pt x="18437" y="18215"/>
                        </a:cubicBezTo>
                        <a:cubicBezTo>
                          <a:pt x="20521" y="16542"/>
                          <a:pt x="21571" y="14358"/>
                          <a:pt x="21595" y="12165"/>
                        </a:cubicBezTo>
                        <a:lnTo>
                          <a:pt x="21600" y="12165"/>
                        </a:lnTo>
                        <a:lnTo>
                          <a:pt x="21600" y="12089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424242"/>
                      </a:gs>
                      <a:gs pos="39157">
                        <a:srgbClr val="5E5E5E"/>
                      </a:gs>
                      <a:gs pos="62360">
                        <a:srgbClr val="797979"/>
                      </a:gs>
                      <a:gs pos="74168">
                        <a:srgbClr val="5E5E5E"/>
                      </a:gs>
                      <a:gs pos="100000">
                        <a:srgbClr val="424242"/>
                      </a:gs>
                    </a:gsLst>
                    <a:path path="shape">
                      <a:fillToRect l="94490" t="57514" r="5509" b="42485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91" name="도형"/>
                  <p:cNvSpPr/>
                  <p:nvPr/>
                </p:nvSpPr>
                <p:spPr>
                  <a:xfrm>
                    <a:off x="3384712" y="470048"/>
                    <a:ext cx="2654010" cy="621388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499" extrusionOk="0">
                        <a:moveTo>
                          <a:pt x="10800" y="0"/>
                        </a:moveTo>
                        <a:cubicBezTo>
                          <a:pt x="8036" y="0"/>
                          <a:pt x="5272" y="82"/>
                          <a:pt x="3163" y="247"/>
                        </a:cubicBezTo>
                        <a:cubicBezTo>
                          <a:pt x="1054" y="412"/>
                          <a:pt x="0" y="628"/>
                          <a:pt x="0" y="844"/>
                        </a:cubicBezTo>
                        <a:lnTo>
                          <a:pt x="0" y="20464"/>
                        </a:lnTo>
                        <a:cubicBezTo>
                          <a:pt x="0" y="20729"/>
                          <a:pt x="1054" y="20993"/>
                          <a:pt x="3163" y="21195"/>
                        </a:cubicBezTo>
                        <a:cubicBezTo>
                          <a:pt x="7381" y="21600"/>
                          <a:pt x="14219" y="21600"/>
                          <a:pt x="18437" y="21195"/>
                        </a:cubicBezTo>
                        <a:cubicBezTo>
                          <a:pt x="20546" y="20993"/>
                          <a:pt x="21600" y="20729"/>
                          <a:pt x="21600" y="20464"/>
                        </a:cubicBezTo>
                        <a:lnTo>
                          <a:pt x="21600" y="844"/>
                        </a:lnTo>
                        <a:cubicBezTo>
                          <a:pt x="21600" y="628"/>
                          <a:pt x="20546" y="412"/>
                          <a:pt x="18437" y="247"/>
                        </a:cubicBezTo>
                        <a:cubicBezTo>
                          <a:pt x="16328" y="82"/>
                          <a:pt x="13564" y="0"/>
                          <a:pt x="1080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D479"/>
                      </a:gs>
                      <a:gs pos="0">
                        <a:srgbClr val="FCE197"/>
                      </a:gs>
                      <a:gs pos="0">
                        <a:srgbClr val="F9EEB5"/>
                      </a:gs>
                      <a:gs pos="38791">
                        <a:srgbClr val="F7F9EF"/>
                      </a:gs>
                      <a:gs pos="80405">
                        <a:srgbClr val="F8F5D8"/>
                      </a:gs>
                      <a:gs pos="100000">
                        <a:srgbClr val="F8F1C1"/>
                      </a:gs>
                    </a:gsLst>
                    <a:lin ang="0" scaled="0"/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92" name="타원형"/>
                  <p:cNvSpPr/>
                  <p:nvPr/>
                </p:nvSpPr>
                <p:spPr>
                  <a:xfrm>
                    <a:off x="3384712" y="6098728"/>
                    <a:ext cx="2654010" cy="585202"/>
                  </a:xfrm>
                  <a:prstGeom prst="ellipse">
                    <a:avLst/>
                  </a:prstGeom>
                  <a:solidFill>
                    <a:srgbClr val="797979">
                      <a:alpha val="29563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93" name="직사각형"/>
                  <p:cNvSpPr/>
                  <p:nvPr/>
                </p:nvSpPr>
                <p:spPr>
                  <a:xfrm rot="5400000">
                    <a:off x="4052994" y="2688153"/>
                    <a:ext cx="5688903" cy="1717451"/>
                  </a:xfrm>
                  <a:prstGeom prst="rect">
                    <a:avLst/>
                  </a:prstGeom>
                  <a:gradFill flip="none" rotWithShape="1">
                    <a:gsLst>
                      <a:gs pos="36489">
                        <a:srgbClr val="FFFFFF"/>
                      </a:gs>
                      <a:gs pos="75263">
                        <a:srgbClr val="EEEEF0"/>
                      </a:gs>
                      <a:gs pos="100000">
                        <a:srgbClr val="DCDEE0"/>
                      </a:gs>
                    </a:gsLst>
                    <a:path path="shape">
                      <a:fillToRect l="-29" t="100680" r="100029" b="-680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194" name="직사각형"/>
                  <p:cNvSpPr/>
                  <p:nvPr/>
                </p:nvSpPr>
                <p:spPr>
                  <a:xfrm rot="5400000">
                    <a:off x="-271427" y="2735190"/>
                    <a:ext cx="5688902" cy="1623377"/>
                  </a:xfrm>
                  <a:prstGeom prst="rect">
                    <a:avLst/>
                  </a:prstGeom>
                  <a:gradFill flip="none" rotWithShape="1">
                    <a:gsLst>
                      <a:gs pos="36489">
                        <a:srgbClr val="FFFFFF"/>
                      </a:gs>
                      <a:gs pos="75263">
                        <a:srgbClr val="EEEEF0"/>
                      </a:gs>
                      <a:gs pos="100000">
                        <a:srgbClr val="DCDEE0"/>
                      </a:gs>
                    </a:gsLst>
                    <a:path path="shape">
                      <a:fillToRect l="-12007" t="82358" r="112007" b="17641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3200"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</p:grpSp>
            <p:sp>
              <p:nvSpPr>
                <p:cNvPr id="196" name="직사각형"/>
                <p:cNvSpPr/>
                <p:nvPr/>
              </p:nvSpPr>
              <p:spPr>
                <a:xfrm>
                  <a:off x="4639601" y="0"/>
                  <a:ext cx="1855822" cy="750750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8146">
                      <a:srgbClr val="FFFFFF">
                        <a:alpha val="50000"/>
                      </a:srgbClr>
                    </a:gs>
                    <a:gs pos="54802">
                      <a:srgbClr val="FFFFFF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97" name="직사각형"/>
                <p:cNvSpPr/>
                <p:nvPr/>
              </p:nvSpPr>
              <p:spPr>
                <a:xfrm flipH="1">
                  <a:off x="0" y="0"/>
                  <a:ext cx="1855822" cy="7507507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FFFF">
                        <a:alpha val="0"/>
                      </a:srgbClr>
                    </a:gs>
                    <a:gs pos="28146">
                      <a:srgbClr val="FFFFFF">
                        <a:alpha val="50000"/>
                      </a:srgbClr>
                    </a:gs>
                    <a:gs pos="54802">
                      <a:srgbClr val="FFFFFF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3200"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sp>
          <p:nvSpPr>
            <p:cNvPr id="200" name="직사각형"/>
            <p:cNvSpPr/>
            <p:nvPr/>
          </p:nvSpPr>
          <p:spPr>
            <a:xfrm>
              <a:off x="0" y="0"/>
              <a:ext cx="22900623" cy="7702169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Element Technologies"/>
          <p:cNvSpPr/>
          <p:nvPr/>
        </p:nvSpPr>
        <p:spPr>
          <a:xfrm>
            <a:off x="803713" y="5577882"/>
            <a:ext cx="58429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584200">
              <a:defRPr sz="46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Element Technologies</a:t>
            </a:r>
          </a:p>
        </p:txBody>
      </p:sp>
      <p:sp>
        <p:nvSpPr>
          <p:cNvPr id="204" name="선"/>
          <p:cNvSpPr/>
          <p:nvPr/>
        </p:nvSpPr>
        <p:spPr>
          <a:xfrm>
            <a:off x="803713" y="6390682"/>
            <a:ext cx="22776573" cy="1"/>
          </a:xfrm>
          <a:prstGeom prst="line">
            <a:avLst/>
          </a:prstGeom>
          <a:ln w="254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400"/>
            </a:pPr>
            <a:endParaRPr/>
          </a:p>
        </p:txBody>
      </p:sp>
      <p:sp>
        <p:nvSpPr>
          <p:cNvPr id="205" name="Gesture…"/>
          <p:cNvSpPr/>
          <p:nvPr/>
        </p:nvSpPr>
        <p:spPr>
          <a:xfrm>
            <a:off x="803713" y="6642552"/>
            <a:ext cx="6186883" cy="707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lvl="1"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Gesture</a:t>
            </a:r>
          </a:p>
          <a:p>
            <a:pPr marL="952500" lvl="2" indent="-317500" algn="l" defTabSz="584200">
              <a:lnSpc>
                <a:spcPct val="120000"/>
              </a:lnSpc>
              <a:buSzPct val="75000"/>
              <a:buChar char="•"/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버튼 포커싱/선택</a:t>
            </a:r>
          </a:p>
          <a:p>
            <a:pPr marL="952500" lvl="2" indent="-317500" algn="l" defTabSz="584200">
              <a:lnSpc>
                <a:spcPct val="120000"/>
              </a:lnSpc>
              <a:buSzPct val="75000"/>
              <a:buChar char="•"/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콘텐츠 탐색</a:t>
            </a:r>
          </a:p>
          <a:p>
            <a:pPr marL="952500" lvl="2" indent="-317500" algn="l" defTabSz="584200">
              <a:lnSpc>
                <a:spcPct val="120000"/>
              </a:lnSpc>
              <a:buSzPct val="75000"/>
              <a:buChar char="•"/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이용 종료(초기화)</a:t>
            </a:r>
          </a:p>
          <a:p>
            <a:pPr marL="952500" indent="-317500" algn="l" defTabSz="584200">
              <a:lnSpc>
                <a:spcPct val="120000"/>
              </a:lnSpc>
              <a:buSzPct val="75000"/>
              <a:buChar char="•"/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제스처 인식 출력값 정의_키보드 이벤트</a:t>
            </a:r>
          </a:p>
          <a:p>
            <a:pPr lvl="2" algn="l" defTabSz="584200">
              <a:lnSpc>
                <a:spcPct val="120000"/>
              </a:lnSpc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endParaRPr/>
          </a:p>
          <a:p>
            <a:pPr lvl="1"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Body tracking</a:t>
            </a:r>
          </a:p>
          <a:p>
            <a:pPr marL="952500" lvl="1" indent="-317500" algn="l" defTabSz="584200">
              <a:lnSpc>
                <a:spcPct val="120000"/>
              </a:lnSpc>
              <a:buSzPct val="75000"/>
              <a:buChar char="•"/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객체(사용자) 인식</a:t>
            </a:r>
          </a:p>
          <a:p>
            <a:pPr marL="952500" lvl="1" indent="-317500" algn="l" defTabSz="584200">
              <a:lnSpc>
                <a:spcPct val="120000"/>
              </a:lnSpc>
              <a:buSzPct val="75000"/>
              <a:buChar char="•"/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시선 방향 추적</a:t>
            </a:r>
          </a:p>
          <a:p>
            <a:pPr algn="l" defTabSz="584200">
              <a:lnSpc>
                <a:spcPct val="120000"/>
              </a:lnSpc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endParaRPr/>
          </a:p>
          <a:p>
            <a:pPr algn="l" defTabSz="584200">
              <a:lnSpc>
                <a:spcPct val="120000"/>
              </a:lnSpc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endParaRPr/>
          </a:p>
          <a:p>
            <a:pPr algn="l" defTabSz="584200">
              <a:lnSpc>
                <a:spcPct val="120000"/>
              </a:lnSpc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endParaRPr/>
          </a:p>
          <a:p>
            <a:pPr algn="l" defTabSz="584200">
              <a:lnSpc>
                <a:spcPct val="120000"/>
              </a:lnSpc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endParaRPr/>
          </a:p>
          <a:p>
            <a:pPr algn="l" defTabSz="584200">
              <a:lnSpc>
                <a:spcPct val="120000"/>
              </a:lnSpc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endParaRPr/>
          </a:p>
        </p:txBody>
      </p:sp>
      <p:sp>
        <p:nvSpPr>
          <p:cNvPr id="206" name="Camera &amp; Sensor…"/>
          <p:cNvSpPr/>
          <p:nvPr/>
        </p:nvSpPr>
        <p:spPr>
          <a:xfrm>
            <a:off x="8599601" y="6642552"/>
            <a:ext cx="5617948" cy="4259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lvl="1"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Camera &amp; Sensor</a:t>
            </a:r>
          </a:p>
          <a:p>
            <a:pPr marL="952500" lvl="2" indent="-317500" algn="l" defTabSz="584200">
              <a:lnSpc>
                <a:spcPct val="120000"/>
              </a:lnSpc>
              <a:buSzPct val="75000"/>
              <a:buChar char="•"/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카메라, 센서 위치 측면도</a:t>
            </a:r>
          </a:p>
          <a:p>
            <a:pPr marL="952500" lvl="2" indent="-317500" algn="l" defTabSz="584200">
              <a:lnSpc>
                <a:spcPct val="120000"/>
              </a:lnSpc>
              <a:buSzPct val="75000"/>
              <a:buChar char="•"/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카메라, 센서 위치 상단도</a:t>
            </a:r>
          </a:p>
          <a:p>
            <a:pPr marL="952500" lvl="2" indent="-317500" algn="l" defTabSz="584200">
              <a:lnSpc>
                <a:spcPct val="120000"/>
              </a:lnSpc>
              <a:buSzPct val="75000"/>
              <a:buChar char="•"/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헤드 트래킹 키보드 이벤트</a:t>
            </a:r>
          </a:p>
          <a:p>
            <a:pPr marL="952500" indent="-317500" algn="l" defTabSz="584200">
              <a:lnSpc>
                <a:spcPct val="120000"/>
              </a:lnSpc>
              <a:buSzPct val="75000"/>
              <a:buChar char="•"/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제스처/인터랙션 구역 및 필요 공간</a:t>
            </a:r>
          </a:p>
          <a:p>
            <a:pPr algn="l" defTabSz="584200">
              <a:lnSpc>
                <a:spcPct val="120000"/>
              </a:lnSpc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endParaRPr/>
          </a:p>
          <a:p>
            <a:pPr algn="l" defTabSz="584200">
              <a:lnSpc>
                <a:spcPct val="120000"/>
              </a:lnSpc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endParaRPr/>
          </a:p>
          <a:p>
            <a:pPr algn="l" defTabSz="584200">
              <a:lnSpc>
                <a:spcPct val="120000"/>
              </a:lnSpc>
              <a:defRPr sz="26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왼쪽 선택: 키보드 소문자 l…"/>
          <p:cNvSpPr/>
          <p:nvPr/>
        </p:nvSpPr>
        <p:spPr>
          <a:xfrm>
            <a:off x="597217" y="9012733"/>
            <a:ext cx="7149924" cy="849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marL="228600" indent="-228600" algn="l" defTabSz="914400">
              <a:lnSpc>
                <a:spcPct val="120000"/>
              </a:lnSpc>
              <a:buSzPct val="100000"/>
              <a:buChar char="•"/>
              <a:defRPr sz="2000"/>
            </a:pPr>
            <a:r>
              <a:t>왼쪽 선택: 키보드 소문자 l</a:t>
            </a:r>
          </a:p>
          <a:p>
            <a:pPr marL="228600" indent="-228600" algn="l" defTabSz="914400">
              <a:lnSpc>
                <a:spcPct val="120000"/>
              </a:lnSpc>
              <a:buSzPct val="100000"/>
              <a:buChar char="•"/>
              <a:defRPr sz="2000"/>
            </a:pPr>
            <a:r>
              <a:t>오른쪽 선택: 키보드 소문자 r</a:t>
            </a:r>
          </a:p>
        </p:txBody>
      </p:sp>
      <p:pic>
        <p:nvPicPr>
          <p:cNvPr id="209" name="KakaoTalk_Video_2016-11-21-17-44-14.mp4" descr="KakaoTalk_Video_2016-11-21-17-44-1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399018" y="10420556"/>
            <a:ext cx="4847724" cy="272011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210" name="1-1. 버튼 포커싱/선택"/>
          <p:cNvSpPr/>
          <p:nvPr/>
        </p:nvSpPr>
        <p:spPr>
          <a:xfrm>
            <a:off x="741688" y="2859103"/>
            <a:ext cx="6162384" cy="670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defTabSz="914400"/>
            <a:r>
              <a:t>1-1. 버튼 포커싱/선택</a:t>
            </a:r>
          </a:p>
        </p:txBody>
      </p:sp>
      <p:sp>
        <p:nvSpPr>
          <p:cNvPr id="211" name="선"/>
          <p:cNvSpPr/>
          <p:nvPr/>
        </p:nvSpPr>
        <p:spPr>
          <a:xfrm flipV="1">
            <a:off x="8257390" y="2817216"/>
            <a:ext cx="1" cy="10200486"/>
          </a:xfrm>
          <a:prstGeom prst="line">
            <a:avLst/>
          </a:prstGeom>
          <a:ln w="25400">
            <a:solidFill>
              <a:srgbClr val="DCDEE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212" name="165767-hands-and-gestures (1).png" descr="165767-hands-and-gestures (1).png"/>
          <p:cNvPicPr>
            <a:picLocks noChangeAspect="1"/>
          </p:cNvPicPr>
          <p:nvPr/>
        </p:nvPicPr>
        <p:blipFill>
          <a:blip r:embed="rId9">
            <a:extLst/>
          </a:blip>
          <a:srcRect l="51675" t="35323" r="28435" b="35323"/>
          <a:stretch>
            <a:fillRect/>
          </a:stretch>
        </p:blipFill>
        <p:spPr>
          <a:xfrm flipH="1">
            <a:off x="3284491" y="3301377"/>
            <a:ext cx="1775498" cy="2246109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(1) 포커싱: 선택 가능한 영역의 화면을 향해 손바닥을 내민다. (2) 선택: 포커싱된 상태로 N초간 제스쳐를 유지한다."/>
          <p:cNvSpPr/>
          <p:nvPr/>
        </p:nvSpPr>
        <p:spPr>
          <a:xfrm>
            <a:off x="741688" y="5719886"/>
            <a:ext cx="7149924" cy="849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algn="l" defTabSz="914400">
              <a:lnSpc>
                <a:spcPct val="120000"/>
              </a:lnSpc>
              <a:defRPr sz="2000"/>
            </a:pPr>
            <a:r>
              <a:t>(1) 포커싱: 선택 가능한 영역의 화면을 향해 손바닥을 내민다.</a:t>
            </a:r>
            <a:br/>
            <a:r>
              <a:t>(2) 선택: 포커싱된 상태로 N초간 제스쳐를 유지한다.</a:t>
            </a:r>
          </a:p>
        </p:txBody>
      </p:sp>
      <p:sp>
        <p:nvSpPr>
          <p:cNvPr id="214" name="1-2. 콘텐츠 탐색"/>
          <p:cNvSpPr/>
          <p:nvPr/>
        </p:nvSpPr>
        <p:spPr>
          <a:xfrm>
            <a:off x="8623169" y="2765423"/>
            <a:ext cx="7301235" cy="670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defTabSz="914400"/>
            <a:r>
              <a:t>1-2. 콘텐츠 탐색</a:t>
            </a:r>
          </a:p>
        </p:txBody>
      </p:sp>
      <p:grpSp>
        <p:nvGrpSpPr>
          <p:cNvPr id="219" name="그룹"/>
          <p:cNvGrpSpPr/>
          <p:nvPr/>
        </p:nvGrpSpPr>
        <p:grpSpPr>
          <a:xfrm>
            <a:off x="10482823" y="2987336"/>
            <a:ext cx="3771713" cy="2730126"/>
            <a:chOff x="0" y="0"/>
            <a:chExt cx="3771712" cy="2730124"/>
          </a:xfrm>
        </p:grpSpPr>
        <p:pic>
          <p:nvPicPr>
            <p:cNvPr id="215" name="512171825.png" descr="512171825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/>
            <a:stretch>
              <a:fillRect/>
            </a:stretch>
          </p:blipFill>
          <p:spPr>
            <a:xfrm rot="16285649">
              <a:off x="717238" y="635782"/>
              <a:ext cx="2391723" cy="12375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512171825.png" descr="512171825.png"/>
            <p:cNvPicPr>
              <a:picLocks noChangeAspect="1"/>
            </p:cNvPicPr>
            <p:nvPr/>
          </p:nvPicPr>
          <p:blipFill>
            <a:blip r:embed="rId10">
              <a:alphaModFix amt="49928"/>
              <a:extLst/>
            </a:blip>
            <a:srcRect/>
            <a:stretch>
              <a:fillRect/>
            </a:stretch>
          </p:blipFill>
          <p:spPr>
            <a:xfrm rot="18672301">
              <a:off x="1322520" y="803990"/>
              <a:ext cx="2391724" cy="12375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512171825.png" descr="512171825.png"/>
            <p:cNvPicPr>
              <a:picLocks noChangeAspect="1"/>
            </p:cNvPicPr>
            <p:nvPr/>
          </p:nvPicPr>
          <p:blipFill>
            <a:blip r:embed="rId10">
              <a:alphaModFix amt="49928"/>
              <a:extLst/>
            </a:blip>
            <a:srcRect/>
            <a:stretch>
              <a:fillRect/>
            </a:stretch>
          </p:blipFill>
          <p:spPr>
            <a:xfrm rot="13821997">
              <a:off x="43501" y="696902"/>
              <a:ext cx="2391723" cy="12375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8" name="선"/>
            <p:cNvSpPr/>
            <p:nvPr/>
          </p:nvSpPr>
          <p:spPr>
            <a:xfrm rot="9300000" flipH="1">
              <a:off x="1214211" y="654093"/>
              <a:ext cx="1005376" cy="635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0212" extrusionOk="0">
                  <a:moveTo>
                    <a:pt x="0" y="15985"/>
                  </a:moveTo>
                  <a:cubicBezTo>
                    <a:pt x="4260" y="20960"/>
                    <a:pt x="10117" y="21600"/>
                    <a:pt x="14819" y="17603"/>
                  </a:cubicBezTo>
                  <a:cubicBezTo>
                    <a:pt x="19044" y="14012"/>
                    <a:pt x="21600" y="7246"/>
                    <a:pt x="21469" y="0"/>
                  </a:cubicBezTo>
                </a:path>
              </a:pathLst>
            </a:custGeom>
            <a:noFill/>
            <a:ln w="381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/>
              </a:pPr>
              <a:endParaRPr/>
            </a:p>
          </p:txBody>
        </p:sp>
      </p:grpSp>
      <p:pic>
        <p:nvPicPr>
          <p:cNvPr id="220" name="KakaoTalk_Video_2016-11-21-17-45-41.mp4" descr="KakaoTalk_Video_2016-11-21-17-45-41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9747712" y="10419526"/>
            <a:ext cx="4851401" cy="272217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221" name="(1) 왼쪽으로 돌려보기: 손을 오른쪽에서 왼쪽으로 넘긴다.…"/>
          <p:cNvSpPr/>
          <p:nvPr/>
        </p:nvSpPr>
        <p:spPr>
          <a:xfrm>
            <a:off x="8672606" y="5719886"/>
            <a:ext cx="7114009" cy="1053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algn="l" defTabSz="914400">
              <a:lnSpc>
                <a:spcPct val="120000"/>
              </a:lnSpc>
              <a:defRPr sz="2000"/>
            </a:pPr>
            <a:r>
              <a:t>(1) 왼쪽으로 돌려보기: 손을 오른쪽에서 왼쪽으로 넘긴다.</a:t>
            </a:r>
          </a:p>
          <a:p>
            <a:pPr algn="l" defTabSz="914400">
              <a:lnSpc>
                <a:spcPct val="120000"/>
              </a:lnSpc>
              <a:defRPr sz="2000"/>
            </a:pPr>
            <a:r>
              <a:t>(2) 오른쪽으로 돌려보기: 손을 왼쪽에서 오른쪽으로 넘긴다.</a:t>
            </a:r>
          </a:p>
        </p:txBody>
      </p:sp>
      <p:sp>
        <p:nvSpPr>
          <p:cNvPr id="222" name="1-3. 이용 종료(초기화)"/>
          <p:cNvSpPr/>
          <p:nvPr/>
        </p:nvSpPr>
        <p:spPr>
          <a:xfrm>
            <a:off x="16467267" y="2765423"/>
            <a:ext cx="7150150" cy="670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defTabSz="914400"/>
            <a:r>
              <a:t>1-3. 이용 종료(초기화)</a:t>
            </a:r>
          </a:p>
        </p:txBody>
      </p:sp>
      <p:grpSp>
        <p:nvGrpSpPr>
          <p:cNvPr id="227" name="그룹"/>
          <p:cNvGrpSpPr/>
          <p:nvPr/>
        </p:nvGrpSpPr>
        <p:grpSpPr>
          <a:xfrm>
            <a:off x="17643500" y="3131609"/>
            <a:ext cx="4409822" cy="2441581"/>
            <a:chOff x="0" y="0"/>
            <a:chExt cx="4409820" cy="2441580"/>
          </a:xfrm>
        </p:grpSpPr>
        <p:sp>
          <p:nvSpPr>
            <p:cNvPr id="223" name="선"/>
            <p:cNvSpPr/>
            <p:nvPr/>
          </p:nvSpPr>
          <p:spPr>
            <a:xfrm>
              <a:off x="1493566" y="1448833"/>
              <a:ext cx="594909" cy="1"/>
            </a:xfrm>
            <a:prstGeom prst="line">
              <a:avLst/>
            </a:prstGeom>
            <a:noFill/>
            <a:ln w="381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/>
              </a:pPr>
              <a:endParaRPr/>
            </a:p>
          </p:txBody>
        </p:sp>
        <p:sp>
          <p:nvSpPr>
            <p:cNvPr id="224" name="선"/>
            <p:cNvSpPr/>
            <p:nvPr/>
          </p:nvSpPr>
          <p:spPr>
            <a:xfrm flipH="1">
              <a:off x="2204195" y="1448833"/>
              <a:ext cx="594909" cy="1"/>
            </a:xfrm>
            <a:prstGeom prst="line">
              <a:avLst/>
            </a:prstGeom>
            <a:noFill/>
            <a:ln w="38100" cap="flat">
              <a:solidFill>
                <a:schemeClr val="accent1">
                  <a:hueOff val="47394"/>
                  <a:satOff val="-25753"/>
                  <a:lumOff val="-7544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/>
              </a:pPr>
              <a:endParaRPr/>
            </a:p>
          </p:txBody>
        </p:sp>
        <p:pic>
          <p:nvPicPr>
            <p:cNvPr id="225" name="165767-hands-and-gestures (1).png" descr="165767-hands-and-gestures (1)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t="37532" r="76313" b="39778"/>
            <a:stretch>
              <a:fillRect/>
            </a:stretch>
          </p:blipFill>
          <p:spPr>
            <a:xfrm rot="4504852" flipH="1">
              <a:off x="50605" y="450878"/>
              <a:ext cx="1991997" cy="16354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165767-hands-and-gestures (1).png" descr="165767-hands-and-gestures (1)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t="72734" r="76313" b="6278"/>
            <a:stretch>
              <a:fillRect/>
            </a:stretch>
          </p:blipFill>
          <p:spPr>
            <a:xfrm rot="17258044" flipH="1">
              <a:off x="2391217" y="421921"/>
              <a:ext cx="1991997" cy="15128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8" name="양 손을 벌린 상태에서 커텐을 치듯 두 손의 거리를 좁힌다."/>
          <p:cNvSpPr/>
          <p:nvPr/>
        </p:nvSpPr>
        <p:spPr>
          <a:xfrm>
            <a:off x="16467267" y="5719886"/>
            <a:ext cx="6041533" cy="547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algn="l">
              <a:lnSpc>
                <a:spcPct val="120000"/>
              </a:lnSpc>
              <a:defRPr sz="2000"/>
            </a:lvl1pPr>
          </a:lstStyle>
          <a:p>
            <a:pPr defTabSz="914400"/>
            <a:r>
              <a:t>양 손을 벌린 상태에서 커텐을 치듯 두 손의 거리를 좁힌다.</a:t>
            </a:r>
          </a:p>
        </p:txBody>
      </p:sp>
      <p:pic>
        <p:nvPicPr>
          <p:cNvPr id="229" name="무제.mp4" descr="무제.mp4"/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17422711" y="10417221"/>
            <a:ext cx="4851401" cy="272678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230" name="선"/>
          <p:cNvSpPr/>
          <p:nvPr/>
        </p:nvSpPr>
        <p:spPr>
          <a:xfrm flipV="1">
            <a:off x="16135919" y="2819399"/>
            <a:ext cx="1" cy="10198101"/>
          </a:xfrm>
          <a:prstGeom prst="line">
            <a:avLst/>
          </a:prstGeom>
          <a:ln w="25400">
            <a:solidFill>
              <a:srgbClr val="DCDEE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31" name="1. Gesture"/>
          <p:cNvSpPr/>
          <p:nvPr/>
        </p:nvSpPr>
        <p:spPr>
          <a:xfrm>
            <a:off x="741688" y="1631001"/>
            <a:ext cx="22863449" cy="672668"/>
          </a:xfrm>
          <a:prstGeom prst="roundRect">
            <a:avLst>
              <a:gd name="adj" fmla="val 16866"/>
            </a:avLst>
          </a:prstGeom>
          <a:solidFill>
            <a:srgbClr val="02919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200">
                <a:solidFill>
                  <a:srgbClr val="FFFFFF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1. Gesture</a:t>
            </a:r>
          </a:p>
        </p:txBody>
      </p:sp>
      <p:sp>
        <p:nvSpPr>
          <p:cNvPr id="232" name="#. 콘텐츠 안내…"/>
          <p:cNvSpPr/>
          <p:nvPr/>
        </p:nvSpPr>
        <p:spPr>
          <a:xfrm>
            <a:off x="743672" y="7013874"/>
            <a:ext cx="7145956" cy="1503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914400">
              <a:lnSpc>
                <a:spcPct val="120000"/>
              </a:lnSpc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#. 콘텐츠 안내</a:t>
            </a:r>
          </a:p>
          <a:p>
            <a:pPr marL="244230" indent="-244230" algn="l" defTabSz="914400">
              <a:lnSpc>
                <a:spcPct val="120000"/>
              </a:lnSpc>
              <a:buSzPct val="75000"/>
              <a:buChar char="•"/>
              <a:defRPr sz="2000"/>
            </a:pPr>
            <a:r>
              <a:t>좌/우로 손바닥을 내밀어 원하는 콘텐츠를 선택</a:t>
            </a:r>
          </a:p>
          <a:p>
            <a:pPr algn="l" defTabSz="914400">
              <a:lnSpc>
                <a:spcPct val="120000"/>
              </a:lnSpc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#. 성별 선택</a:t>
            </a:r>
          </a:p>
          <a:p>
            <a:pPr marL="228600" indent="-228600" algn="l" defTabSz="914400">
              <a:lnSpc>
                <a:spcPct val="120000"/>
              </a:lnSpc>
              <a:buSzPct val="75000"/>
              <a:buChar char="•"/>
              <a:defRPr sz="2000"/>
            </a:pPr>
            <a:r>
              <a:t>좌/우로 손바닥을 내밀어 원하는 성별의 모델을 선택</a:t>
            </a:r>
          </a:p>
        </p:txBody>
      </p:sp>
      <p:sp>
        <p:nvSpPr>
          <p:cNvPr id="233" name="Description"/>
          <p:cNvSpPr/>
          <p:nvPr/>
        </p:nvSpPr>
        <p:spPr>
          <a:xfrm>
            <a:off x="741688" y="5313486"/>
            <a:ext cx="141020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Description</a:t>
            </a:r>
          </a:p>
        </p:txBody>
      </p:sp>
      <p:sp>
        <p:nvSpPr>
          <p:cNvPr id="234" name="Scene"/>
          <p:cNvSpPr/>
          <p:nvPr/>
        </p:nvSpPr>
        <p:spPr>
          <a:xfrm>
            <a:off x="743672" y="6622112"/>
            <a:ext cx="78232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</a:t>
            </a:r>
          </a:p>
        </p:txBody>
      </p:sp>
      <p:sp>
        <p:nvSpPr>
          <p:cNvPr id="235" name="Motion"/>
          <p:cNvSpPr/>
          <p:nvPr/>
        </p:nvSpPr>
        <p:spPr>
          <a:xfrm>
            <a:off x="674584" y="9945200"/>
            <a:ext cx="92049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Motion</a:t>
            </a:r>
          </a:p>
        </p:txBody>
      </p:sp>
      <p:sp>
        <p:nvSpPr>
          <p:cNvPr id="236" name="Description"/>
          <p:cNvSpPr/>
          <p:nvPr/>
        </p:nvSpPr>
        <p:spPr>
          <a:xfrm>
            <a:off x="8671352" y="5313486"/>
            <a:ext cx="141020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Description</a:t>
            </a:r>
          </a:p>
        </p:txBody>
      </p:sp>
      <p:sp>
        <p:nvSpPr>
          <p:cNvPr id="237" name="Scene"/>
          <p:cNvSpPr/>
          <p:nvPr/>
        </p:nvSpPr>
        <p:spPr>
          <a:xfrm>
            <a:off x="8673336" y="6622112"/>
            <a:ext cx="78232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</a:t>
            </a:r>
          </a:p>
        </p:txBody>
      </p:sp>
      <p:sp>
        <p:nvSpPr>
          <p:cNvPr id="238" name="Motion"/>
          <p:cNvSpPr/>
          <p:nvPr/>
        </p:nvSpPr>
        <p:spPr>
          <a:xfrm>
            <a:off x="8673336" y="9944100"/>
            <a:ext cx="92049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Motion</a:t>
            </a:r>
          </a:p>
        </p:txBody>
      </p:sp>
      <p:sp>
        <p:nvSpPr>
          <p:cNvPr id="239" name="#. 코디네이션…"/>
          <p:cNvSpPr/>
          <p:nvPr/>
        </p:nvSpPr>
        <p:spPr>
          <a:xfrm>
            <a:off x="8672606" y="7013874"/>
            <a:ext cx="7038788" cy="1503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914400">
              <a:lnSpc>
                <a:spcPct val="120000"/>
              </a:lnSpc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#. 코디네이션</a:t>
            </a:r>
          </a:p>
          <a:p>
            <a:pPr marL="244230" indent="-244230" algn="l" defTabSz="914400">
              <a:lnSpc>
                <a:spcPct val="120000"/>
              </a:lnSpc>
              <a:buSzPct val="75000"/>
              <a:buChar char="•"/>
              <a:defRPr sz="2000"/>
            </a:pPr>
            <a:r>
              <a:t>넘겨보는 제스쳐로 TFD에 있는 옷을 다른 옷으로 바꿈</a:t>
            </a:r>
          </a:p>
          <a:p>
            <a:pPr algn="l" defTabSz="914400">
              <a:lnSpc>
                <a:spcPct val="120000"/>
              </a:lnSpc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#. Object viewer</a:t>
            </a:r>
          </a:p>
          <a:p>
            <a:pPr marL="244230" indent="-244230" algn="l" defTabSz="914400">
              <a:lnSpc>
                <a:spcPct val="120000"/>
              </a:lnSpc>
              <a:buSzPct val="75000"/>
              <a:buChar char="•"/>
              <a:defRPr sz="2000"/>
            </a:pPr>
            <a:r>
              <a:t>넘겨보는 제스쳐로 TFD에 있는 객체를 다른 객체로 바꿈</a:t>
            </a:r>
          </a:p>
        </p:txBody>
      </p:sp>
      <p:sp>
        <p:nvSpPr>
          <p:cNvPr id="240" name="Description"/>
          <p:cNvSpPr/>
          <p:nvPr/>
        </p:nvSpPr>
        <p:spPr>
          <a:xfrm>
            <a:off x="16467267" y="5313486"/>
            <a:ext cx="141020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Description</a:t>
            </a:r>
          </a:p>
        </p:txBody>
      </p:sp>
      <p:sp>
        <p:nvSpPr>
          <p:cNvPr id="241" name="Scene"/>
          <p:cNvSpPr/>
          <p:nvPr/>
        </p:nvSpPr>
        <p:spPr>
          <a:xfrm>
            <a:off x="16469252" y="6622112"/>
            <a:ext cx="78232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Scene</a:t>
            </a:r>
          </a:p>
        </p:txBody>
      </p:sp>
      <p:sp>
        <p:nvSpPr>
          <p:cNvPr id="242" name="Motion"/>
          <p:cNvSpPr/>
          <p:nvPr/>
        </p:nvSpPr>
        <p:spPr>
          <a:xfrm>
            <a:off x="16469252" y="9944100"/>
            <a:ext cx="92049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Motion</a:t>
            </a:r>
          </a:p>
        </p:txBody>
      </p:sp>
      <p:sp>
        <p:nvSpPr>
          <p:cNvPr id="243" name="#. 초기화…"/>
          <p:cNvSpPr/>
          <p:nvPr/>
        </p:nvSpPr>
        <p:spPr>
          <a:xfrm>
            <a:off x="16467267" y="7013874"/>
            <a:ext cx="715015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914400">
              <a:lnSpc>
                <a:spcPct val="120000"/>
              </a:lnSpc>
              <a:defRPr sz="2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pPr>
            <a:r>
              <a:t>#. 초기화</a:t>
            </a:r>
          </a:p>
          <a:p>
            <a:pPr marL="244230" indent="-244230" algn="l" defTabSz="914400">
              <a:lnSpc>
                <a:spcPct val="120000"/>
              </a:lnSpc>
              <a:buSzPct val="75000"/>
              <a:buChar char="•"/>
              <a:defRPr sz="2000"/>
            </a:pPr>
            <a:r>
              <a:t>코디네이션 중 해당 제스쳐를 취하면 커텐이 쳐지면서 </a:t>
            </a:r>
            <a:r>
              <a:rPr lang="ko-KR" altLang="en-US"/>
              <a:t>이전 </a:t>
            </a:r>
            <a:r>
              <a:t>화면으로 돌아감</a:t>
            </a:r>
            <a:r>
              <a:rPr lang="en-US" altLang="ko-KR"/>
              <a:t>(Scene flowchart </a:t>
            </a:r>
            <a:r>
              <a:rPr lang="ko-KR" altLang="en-US"/>
              <a:t>참고</a:t>
            </a:r>
            <a:r>
              <a:rPr lang="en-US" altLang="ko-KR"/>
              <a:t>)</a:t>
            </a:r>
            <a:endParaRPr/>
          </a:p>
        </p:txBody>
      </p:sp>
      <p:sp>
        <p:nvSpPr>
          <p:cNvPr id="244" name="Element Technologies"/>
          <p:cNvSpPr/>
          <p:nvPr/>
        </p:nvSpPr>
        <p:spPr>
          <a:xfrm>
            <a:off x="738503" y="932936"/>
            <a:ext cx="385038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Element Technologies</a:t>
            </a:r>
          </a:p>
        </p:txBody>
      </p:sp>
      <p:sp>
        <p:nvSpPr>
          <p:cNvPr id="245" name="Event to contents"/>
          <p:cNvSpPr/>
          <p:nvPr/>
        </p:nvSpPr>
        <p:spPr>
          <a:xfrm>
            <a:off x="597217" y="8606333"/>
            <a:ext cx="213283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Event to contents</a:t>
            </a:r>
          </a:p>
        </p:txBody>
      </p:sp>
      <p:sp>
        <p:nvSpPr>
          <p:cNvPr id="246" name="왼쪽으로 돌려보기 : 키보드 소문자 f…"/>
          <p:cNvSpPr/>
          <p:nvPr/>
        </p:nvSpPr>
        <p:spPr>
          <a:xfrm>
            <a:off x="8674100" y="9036346"/>
            <a:ext cx="7149923" cy="849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marL="228600" indent="-228600" algn="l" defTabSz="914400">
              <a:lnSpc>
                <a:spcPct val="120000"/>
              </a:lnSpc>
              <a:buSzPct val="100000"/>
              <a:buChar char="•"/>
              <a:defRPr sz="2000"/>
            </a:pPr>
            <a:r>
              <a:t>왼쪽으로 돌려보기 : 키보드 소문자 f</a:t>
            </a:r>
          </a:p>
          <a:p>
            <a:pPr marL="228600" indent="-228600" algn="l" defTabSz="914400">
              <a:lnSpc>
                <a:spcPct val="120000"/>
              </a:lnSpc>
              <a:buSzPct val="100000"/>
              <a:buChar char="•"/>
              <a:defRPr sz="2000"/>
            </a:pPr>
            <a:r>
              <a:t>오른쪽으로 돌려보기 : 키보드 소문자 b</a:t>
            </a:r>
          </a:p>
        </p:txBody>
      </p:sp>
      <p:sp>
        <p:nvSpPr>
          <p:cNvPr id="247" name="Event to contents"/>
          <p:cNvSpPr/>
          <p:nvPr/>
        </p:nvSpPr>
        <p:spPr>
          <a:xfrm>
            <a:off x="8674100" y="8610600"/>
            <a:ext cx="213283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Event to contents</a:t>
            </a:r>
          </a:p>
        </p:txBody>
      </p:sp>
      <p:sp>
        <p:nvSpPr>
          <p:cNvPr id="248" name="초기화 : 키보드 소문자 e"/>
          <p:cNvSpPr/>
          <p:nvPr/>
        </p:nvSpPr>
        <p:spPr>
          <a:xfrm>
            <a:off x="16467380" y="9042400"/>
            <a:ext cx="7149924" cy="84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marL="228600" indent="-228600" algn="l">
              <a:lnSpc>
                <a:spcPct val="120000"/>
              </a:lnSpc>
              <a:buSzPct val="100000"/>
              <a:buChar char="•"/>
              <a:defRPr sz="2000"/>
            </a:lvl1pPr>
          </a:lstStyle>
          <a:p>
            <a:pPr defTabSz="914400"/>
            <a:r>
              <a:t>초기화 : 키보드 소문자 e</a:t>
            </a:r>
          </a:p>
        </p:txBody>
      </p:sp>
      <p:sp>
        <p:nvSpPr>
          <p:cNvPr id="249" name="Event to contents"/>
          <p:cNvSpPr/>
          <p:nvPr/>
        </p:nvSpPr>
        <p:spPr>
          <a:xfrm>
            <a:off x="16467380" y="8606333"/>
            <a:ext cx="213283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>
                <a:solidFill>
                  <a:srgbClr val="029193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Event to contents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333" fill="hold"/>
                                        <p:tgtEl>
                                          <p:spTgt spid="2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000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87000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5" fill="hold" display="0">
                  <p:stCondLst>
                    <p:cond delay="indefinite"/>
                  </p:stCondLst>
                </p:cTn>
                <p:tgtEl>
                  <p:spTgt spid="209"/>
                </p:tgtEl>
              </p:cMediaNode>
            </p:video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video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22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1. Gesture"/>
          <p:cNvSpPr/>
          <p:nvPr/>
        </p:nvSpPr>
        <p:spPr>
          <a:xfrm>
            <a:off x="741688" y="1631001"/>
            <a:ext cx="22863449" cy="672668"/>
          </a:xfrm>
          <a:prstGeom prst="roundRect">
            <a:avLst>
              <a:gd name="adj" fmla="val 16866"/>
            </a:avLst>
          </a:prstGeom>
          <a:solidFill>
            <a:srgbClr val="02919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3200">
                <a:solidFill>
                  <a:srgbClr val="FFFFFF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1. Gesture</a:t>
            </a:r>
          </a:p>
        </p:txBody>
      </p:sp>
      <p:sp>
        <p:nvSpPr>
          <p:cNvPr id="252" name="Element Technologies"/>
          <p:cNvSpPr/>
          <p:nvPr/>
        </p:nvSpPr>
        <p:spPr>
          <a:xfrm>
            <a:off x="738503" y="932936"/>
            <a:ext cx="385038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30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r>
              <a:t>Element Technologies</a:t>
            </a:r>
          </a:p>
        </p:txBody>
      </p:sp>
      <p:graphicFrame>
        <p:nvGraphicFramePr>
          <p:cNvPr id="253" name="표"/>
          <p:cNvGraphicFramePr/>
          <p:nvPr/>
        </p:nvGraphicFramePr>
        <p:xfrm>
          <a:off x="2343469" y="4207147"/>
          <a:ext cx="19690710" cy="6838026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430736"/>
                <a:gridCol w="3298402"/>
                <a:gridCol w="3289670"/>
                <a:gridCol w="10671902"/>
              </a:tblGrid>
              <a:tr h="482600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sym typeface="Apple SD 산돌고딕 Neo 볼드체"/>
                        </a:rPr>
                        <a:t>Function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sym typeface="Apple SD 산돌고딕 Neo 볼드체"/>
                        </a:rPr>
                        <a:t>Gesture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sym typeface="Apple SD 산돌고딕 Neo 볼드체"/>
                        </a:rPr>
                        <a:t>Event to Contents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rgbClr val="FFFFFF"/>
                          </a:solidFill>
                          <a:sym typeface="Apple SD 산돌고딕 Neo 볼드체"/>
                        </a:rPr>
                        <a:t>Descriptions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  <a:lnT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T>
                  </a:tcPr>
                </a:tc>
              </a:tr>
              <a:tr h="90791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좌 선택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Left Select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키보드 소문자 I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손을 내밀고 왼쪽에서 일정시간 정지하면 해당 이벤트 발생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</a:tr>
              <a:tr h="90791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우 선택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Right Select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키보드 소문자 r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손을 내밀고 오른쪽에서 일정시간 정지하면 해당 이벤트 발생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</a:tr>
              <a:tr h="90791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좌 스냅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Left Snap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키보드 소문자 f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손을 내밀고 왼쪽으로 일정속도 이상으로 움직이면 해당 이벤트 발생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</a:tr>
              <a:tr h="90791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우 스냅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Right Snap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키보드 소문자 b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손을 내밀고 오른쪽으로 일정속도 이상으로 움직이면 해당 이벤트 발생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</a:tr>
              <a:tr h="90791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진입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In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키보드 소문자 i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사용자가 제스처 인식 영역에 진입하면 해당 이벤트 발생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</a:tr>
              <a:tr h="90791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종료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Exit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키보드 소문자 e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양손을 벌려서 내밀고 가운데로 모으면 해당 이벤트 발생
사용자가 제스처 인식 영역을 벗어나면 해당 이벤트 발생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</a:tcPr>
                </a:tc>
              </a:tr>
              <a:tr h="90791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머리 위치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Head 1~9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키보드 숫자 1~9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2400">
                          <a:latin typeface="Apple SD 산돌고딕 Neo 중간체"/>
                          <a:ea typeface="Apple SD 산돌고딕 Neo 중간체"/>
                          <a:cs typeface="Apple SD 산돌고딕 Neo 중간체"/>
                          <a:sym typeface="Apple SD 산돌고딕 Neo 중간체"/>
                        </a:rPr>
                        <a:t>사용자의 머리가 특정 위치에 있을 경우 해당 위치에 대한 이벤트 발생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L>
                    <a:lnR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R>
                    <a:lnB w="12700">
                      <a:solidFill>
                        <a:schemeClr val="accent1">
                          <a:hueOff val="47394"/>
                          <a:satOff val="-25753"/>
                          <a:lumOff val="-7544"/>
                        </a:schemeClr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54" name="제스처 인식 출력값 정의_키보드 이벤트"/>
          <p:cNvSpPr/>
          <p:nvPr/>
        </p:nvSpPr>
        <p:spPr>
          <a:xfrm>
            <a:off x="741688" y="2859103"/>
            <a:ext cx="6162384" cy="670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l">
              <a:defRPr sz="2400"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defTabSz="914400"/>
            <a:r>
              <a:t>제스처 인식 출력값 정의_키보드 이벤트</a:t>
            </a:r>
          </a:p>
        </p:txBody>
      </p:sp>
      <p:sp>
        <p:nvSpPr>
          <p:cNvPr id="255" name="사용카메라 : 마이크로소프트 Kinect v2 (윈도우8, 8.1, 10 64비트, USB 3.0 전용)"/>
          <p:cNvSpPr/>
          <p:nvPr/>
        </p:nvSpPr>
        <p:spPr>
          <a:xfrm>
            <a:off x="12366892" y="3529950"/>
            <a:ext cx="9673639" cy="670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r">
              <a:defRPr sz="2200">
                <a:solidFill>
                  <a:schemeClr val="accent5"/>
                </a:solidFill>
                <a:latin typeface="Apple SD 산돌고딕 Neo 중간체"/>
                <a:ea typeface="Apple SD 산돌고딕 Neo 중간체"/>
                <a:cs typeface="Apple SD 산돌고딕 Neo 중간체"/>
                <a:sym typeface="Apple SD 산돌고딕 Neo 중간체"/>
              </a:defRPr>
            </a:lvl1pPr>
          </a:lstStyle>
          <a:p>
            <a:pPr defTabSz="914400"/>
            <a:r>
              <a:t>사용카메라 : 마이크로소프트 Kinect v2 (윈도우8, 8.1, 10 64비트, USB 3.0 전용)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2291</Words>
  <Application>Microsoft Macintosh PowerPoint</Application>
  <PresentationFormat>사용자 지정</PresentationFormat>
  <Paragraphs>434</Paragraphs>
  <Slides>29</Slides>
  <Notes>1</Notes>
  <HiddenSlides>0</HiddenSlides>
  <MMClips>3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40" baseType="lpstr">
      <vt:lpstr>맑은 고딕</vt:lpstr>
      <vt:lpstr>Apple SD 산돌고딕 Neo 볼드체</vt:lpstr>
      <vt:lpstr>Apple SD 산돌고딕 Neo 세미볼드체</vt:lpstr>
      <vt:lpstr>Apple SD 산돌고딕 Neo 옅은체</vt:lpstr>
      <vt:lpstr>Apple SD 산돌고딕 Neo 중간체</vt:lpstr>
      <vt:lpstr>Apple SD Gothic Neo</vt:lpstr>
      <vt:lpstr>Calibri</vt:lpstr>
      <vt:lpstr>Helvetica</vt:lpstr>
      <vt:lpstr>Helvetica Light</vt:lpstr>
      <vt:lpstr>Helvetica Neue</vt:lpstr>
      <vt:lpstr>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cp:lastModifiedBy>Hanbyul Moon</cp:lastModifiedBy>
  <cp:revision>5</cp:revision>
  <dcterms:modified xsi:type="dcterms:W3CDTF">2017-04-22T09:07:57Z</dcterms:modified>
</cp:coreProperties>
</file>