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9" r:id="rId2"/>
  </p:sldMasterIdLst>
  <p:notesMasterIdLst>
    <p:notesMasterId r:id="rId47"/>
  </p:notesMasterIdLst>
  <p:sldIdLst>
    <p:sldId id="256" r:id="rId3"/>
    <p:sldId id="341" r:id="rId4"/>
    <p:sldId id="342" r:id="rId5"/>
    <p:sldId id="343" r:id="rId6"/>
    <p:sldId id="344" r:id="rId7"/>
    <p:sldId id="349" r:id="rId8"/>
    <p:sldId id="384" r:id="rId9"/>
    <p:sldId id="385" r:id="rId10"/>
    <p:sldId id="347" r:id="rId11"/>
    <p:sldId id="348" r:id="rId12"/>
    <p:sldId id="351" r:id="rId13"/>
    <p:sldId id="350" r:id="rId14"/>
    <p:sldId id="352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53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82" r:id="rId41"/>
    <p:sldId id="383" r:id="rId42"/>
    <p:sldId id="378" r:id="rId43"/>
    <p:sldId id="379" r:id="rId44"/>
    <p:sldId id="380" r:id="rId45"/>
    <p:sldId id="381" r:id="rId46"/>
  </p:sldIdLst>
  <p:sldSz cx="10691813" cy="7559675"/>
  <p:notesSz cx="6858000" cy="9144000"/>
  <p:defaultTextStyle>
    <a:defPPr>
      <a:defRPr lang="ko-KR"/>
    </a:defPPr>
    <a:lvl1pPr marL="0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1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1BA1887F-BF4F-4716-AB3D-B30678F15D52}">
          <p14:sldIdLst>
            <p14:sldId id="256"/>
            <p14:sldId id="341"/>
            <p14:sldId id="342"/>
            <p14:sldId id="343"/>
            <p14:sldId id="344"/>
          </p14:sldIdLst>
        </p14:section>
        <p14:section name="1. 인간의 열망과 꿈" id="{299633EC-68B2-4E82-BE1F-30803E229853}">
          <p14:sldIdLst>
            <p14:sldId id="349"/>
            <p14:sldId id="384"/>
            <p14:sldId id="385"/>
            <p14:sldId id="347"/>
            <p14:sldId id="348"/>
            <p14:sldId id="351"/>
            <p14:sldId id="350"/>
            <p14:sldId id="352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53"/>
            <p14:sldId id="362"/>
          </p14:sldIdLst>
        </p14:section>
        <p14:section name="2. 더 유니버스" id="{9BD0BC16-643E-45AB-B942-5D890D7052BB}">
          <p14:sldIdLst>
            <p14:sldId id="363"/>
            <p14:sldId id="364"/>
            <p14:sldId id="365"/>
          </p14:sldIdLst>
        </p14:section>
        <p14:section name="3. 우주 속의 나" id="{742C37FD-1215-4E8E-A75F-62F117B9A388}">
          <p14:sldIdLst>
            <p14:sldId id="366"/>
            <p14:sldId id="367"/>
            <p14:sldId id="368"/>
          </p14:sldIdLst>
        </p14:section>
        <p14:section name="4. 태양계 Hands-On" id="{04DD6FB9-6338-4D8D-8CA5-604C82635C98}">
          <p14:sldIdLst>
            <p14:sldId id="369"/>
            <p14:sldId id="370"/>
            <p14:sldId id="371"/>
            <p14:sldId id="372"/>
            <p14:sldId id="373"/>
            <p14:sldId id="374"/>
            <p14:sldId id="375"/>
          </p14:sldIdLst>
        </p14:section>
        <p14:section name="5. 제2의 지구(Earth 2.0) 만들기" id="{F4FA9C31-A288-443D-917E-627C2905D7C4}">
          <p14:sldIdLst>
            <p14:sldId id="376"/>
            <p14:sldId id="377"/>
            <p14:sldId id="382"/>
            <p14:sldId id="383"/>
          </p14:sldIdLst>
        </p14:section>
        <p14:section name="6. 지구를 지켜라" id="{62E5196F-5F4A-4A5A-9F3F-4DFD7361F38F}">
          <p14:sldIdLst>
            <p14:sldId id="378"/>
            <p14:sldId id="379"/>
          </p14:sldIdLst>
        </p14:section>
        <p14:section name="7. 외계인을 만나다" id="{703EB11B-A9F0-43B7-9FE9-347A1B194270}">
          <p14:sldIdLst>
            <p14:sldId id="380"/>
            <p14:sldId id="3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45" userDrawn="1">
          <p15:clr>
            <a:srgbClr val="A4A3A4"/>
          </p15:clr>
        </p15:guide>
        <p15:guide id="4" orient="horz" pos="4558" userDrawn="1">
          <p15:clr>
            <a:srgbClr val="A4A3A4"/>
          </p15:clr>
        </p15:guide>
        <p15:guide id="5" pos="215" userDrawn="1">
          <p15:clr>
            <a:srgbClr val="A4A3A4"/>
          </p15:clr>
        </p15:guide>
        <p15:guide id="6" orient="horz" pos="317" userDrawn="1">
          <p15:clr>
            <a:srgbClr val="A4A3A4"/>
          </p15:clr>
        </p15:guide>
        <p15:guide id="8" pos="4547" userDrawn="1">
          <p15:clr>
            <a:srgbClr val="A4A3A4"/>
          </p15:clr>
        </p15:guide>
        <p15:guide id="9" orient="horz" pos="1156" userDrawn="1">
          <p15:clr>
            <a:srgbClr val="A4A3A4"/>
          </p15:clr>
        </p15:guide>
        <p15:guide id="10" orient="horz" pos="793" userDrawn="1">
          <p15:clr>
            <a:srgbClr val="A4A3A4"/>
          </p15:clr>
        </p15:guide>
        <p15:guide id="12" pos="6521">
          <p15:clr>
            <a:srgbClr val="A4A3A4"/>
          </p15:clr>
        </p15:guide>
        <p15:guide id="13" orient="horz" pos="1149">
          <p15:clr>
            <a:srgbClr val="A4A3A4"/>
          </p15:clr>
        </p15:guide>
        <p15:guide id="14" orient="horz" pos="2365">
          <p15:clr>
            <a:srgbClr val="A4A3A4"/>
          </p15:clr>
        </p15:guide>
        <p15:guide id="15" orient="horz" pos="337">
          <p15:clr>
            <a:srgbClr val="A4A3A4"/>
          </p15:clr>
        </p15:guide>
        <p15:guide id="16" orient="horz" pos="1028">
          <p15:clr>
            <a:srgbClr val="A4A3A4"/>
          </p15:clr>
        </p15:guide>
        <p15:guide id="17" orient="horz" pos="481">
          <p15:clr>
            <a:srgbClr val="A4A3A4"/>
          </p15:clr>
        </p15:guide>
        <p15:guide id="18" orient="horz" pos="1098">
          <p15:clr>
            <a:srgbClr val="A4A3A4"/>
          </p15:clr>
        </p15:guide>
        <p15:guide id="19" pos="6590">
          <p15:clr>
            <a:srgbClr val="A4A3A4"/>
          </p15:clr>
        </p15:guide>
        <p15:guide id="20" pos="144">
          <p15:clr>
            <a:srgbClr val="A4A3A4"/>
          </p15:clr>
        </p15:guide>
        <p15:guide id="21" pos="5349">
          <p15:clr>
            <a:srgbClr val="A4A3A4"/>
          </p15:clr>
        </p15:guide>
        <p15:guide id="22" pos="2848">
          <p15:clr>
            <a:srgbClr val="A4A3A4"/>
          </p15:clr>
        </p15:guide>
        <p15:guide id="23" pos="2920">
          <p15:clr>
            <a:srgbClr val="A4A3A4"/>
          </p15:clr>
        </p15:guide>
        <p15:guide id="24" pos="1396">
          <p15:clr>
            <a:srgbClr val="A4A3A4"/>
          </p15:clr>
        </p15:guide>
        <p15:guide id="25" pos="146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3CEFF"/>
    <a:srgbClr val="179BD7"/>
    <a:srgbClr val="E2E2D0"/>
    <a:srgbClr val="DBDCD6"/>
    <a:srgbClr val="FFF8E5"/>
    <a:srgbClr val="D9D9D9"/>
    <a:srgbClr val="0000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15" autoAdjust="0"/>
    <p:restoredTop sz="96000" autoAdjust="0"/>
  </p:normalViewPr>
  <p:slideViewPr>
    <p:cSldViewPr snapToGrid="0" showGuides="1">
      <p:cViewPr>
        <p:scale>
          <a:sx n="100" d="100"/>
          <a:sy n="100" d="100"/>
        </p:scale>
        <p:origin x="966" y="-102"/>
      </p:cViewPr>
      <p:guideLst>
        <p:guide orient="horz" pos="2381"/>
        <p:guide pos="3345"/>
        <p:guide orient="horz" pos="4558"/>
        <p:guide pos="215"/>
        <p:guide orient="horz" pos="317"/>
        <p:guide pos="4547"/>
        <p:guide orient="horz" pos="1156"/>
        <p:guide orient="horz" pos="793"/>
        <p:guide pos="6521"/>
        <p:guide orient="horz" pos="1149"/>
        <p:guide orient="horz" pos="2365"/>
        <p:guide orient="horz" pos="337"/>
        <p:guide orient="horz" pos="1028"/>
        <p:guide orient="horz" pos="481"/>
        <p:guide orient="horz" pos="1098"/>
        <p:guide pos="6590"/>
        <p:guide pos="144"/>
        <p:guide pos="5349"/>
        <p:guide pos="2848"/>
        <p:guide pos="2920"/>
        <p:guide pos="1396"/>
        <p:guide pos="1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225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7317B-0274-4EA4-A90D-81F1DC9645DC}" type="datetimeFigureOut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FBEE3-D302-41CD-9AA5-B11BD42DC0A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315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8BE1-A256-433B-8B54-D8BDF28CFDEF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69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 rtl="0" eaLnBrk="1" latinLnBrk="1" hangingPunct="1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3</a:t>
            </a:r>
            <a:r>
              <a:rPr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</a:t>
            </a:r>
            <a:r>
              <a:rPr sz="849" kern="1200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. </a:t>
            </a:r>
            <a:r>
              <a:rPr lang="ko-KR" alt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운영 및 일정계획</a:t>
            </a:r>
            <a:endParaRPr sz="849" kern="1200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45481" y="255588"/>
            <a:ext cx="47625" cy="18256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33906" y="509588"/>
            <a:ext cx="10224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314324" y="239713"/>
            <a:ext cx="342328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414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414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    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설계및설치실시설계</a:t>
            </a:r>
            <a:endParaRPr sz="849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39200" y="0"/>
            <a:ext cx="1319250" cy="682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Line 50"/>
          <p:cNvSpPr>
            <a:spLocks noChangeShapeType="1"/>
          </p:cNvSpPr>
          <p:nvPr userDrawn="1"/>
        </p:nvSpPr>
        <p:spPr bwMode="auto">
          <a:xfrm>
            <a:off x="2855243" y="1828799"/>
            <a:ext cx="0" cy="537731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16737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107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 rtl="0" eaLnBrk="1" latinLnBrk="1" hangingPunct="1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3</a:t>
            </a:r>
            <a:r>
              <a:rPr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</a:t>
            </a:r>
            <a:r>
              <a:rPr sz="849" kern="1200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. </a:t>
            </a:r>
            <a:r>
              <a:rPr lang="ko-KR" alt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운영 및 일정계획</a:t>
            </a:r>
            <a:endParaRPr sz="849" kern="1200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45481" y="255588"/>
            <a:ext cx="47625" cy="18256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33906" y="509588"/>
            <a:ext cx="10224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314324" y="239713"/>
            <a:ext cx="342328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414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414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    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설계및설치실시설계</a:t>
            </a:r>
            <a:endParaRPr sz="849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39200" y="0"/>
            <a:ext cx="1319250" cy="682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3327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6588" userDrawn="1">
          <p15:clr>
            <a:srgbClr val="FBAE40"/>
          </p15:clr>
        </p15:guide>
        <p15:guide id="3" pos="14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38E06-793D-43B7-931C-E917525082A7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524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A3BB-7141-4E02-B5FC-CDDE6E3B2C92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63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00BC4-FAE3-429F-BE02-AED2ADE3CBD9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0957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6AAA-6EA7-467D-A028-5735FF16AB01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746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A53E-D00E-4CF9-AB46-5ED974B20B13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8852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B8BE1-A256-433B-8B54-D8BDF28CFDE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813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AA65-9F57-456C-8A98-2DA39545B0D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7C4D-F06C-42C3-988C-2BBD02E6610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356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AA65-9F57-456C-8A98-2DA39545B0DF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675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25AA-FCFB-47F8-9FB0-325D2DE21E9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16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3C7C-7A56-4AB4-BC4D-A3475FE0875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63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E536-6C11-42F7-AB0D-05B807F49A0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161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1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전시기본계획</a:t>
            </a:r>
            <a:endParaRPr sz="849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2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rgbClr val="0070C0"/>
          </a:solidFill>
          <a:ln w="127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279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6588" userDrawn="1">
          <p15:clr>
            <a:srgbClr val="FBAE40"/>
          </p15:clr>
        </p15:guide>
        <p15:guide id="3" pos="14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9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55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42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-1. 인간의 열망과 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800" b="1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800" b="1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800" b="1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10298339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-2. 인간의 열망과 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800" b="1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800" b="1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800" b="1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9895156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-1. 더 유니버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800" b="1" kern="12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4279295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57C4D-F06C-42C3-988C-2BBD02E66102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2934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-2. 더 유니버스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8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2" name="직사각형 11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4" name="직사각형 13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1" name="한쪽 모서리가 둥근 사각형 10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800" b="1" kern="12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6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17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18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sp>
        <p:nvSpPr>
          <p:cNvPr id="22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3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-1.우주 속의 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800" b="1" kern="12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972150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-2. 우주 속의 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800" b="1" kern="12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946224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-1. 태양계 Hands-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1718381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-2. 태양계 Hands-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31521771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. 제 2의 지구 만들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2</a:t>
              </a: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800" b="1" kern="12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23643050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2. 제 2의 지구 만들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25" name="그룹 24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26" name="한쪽 모서리가 둥근 사각형 25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27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28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9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30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31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32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2</a:t>
              </a:r>
              <a:r>
                <a:rPr lang="ko-KR" altLang="en-US" sz="800" b="1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800" b="1" kern="12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359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-1. 지구를 지켜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60513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-2. 지구를 지켜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25" name="그룹 24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26" name="한쪽 모서리가 둥근 사각형 25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27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28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9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30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31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32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1664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-1. 외계인을 만나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274218" y="1743075"/>
            <a:ext cx="0" cy="5463037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grpSp>
        <p:nvGrpSpPr>
          <p:cNvPr id="12" name="그룹 11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14" name="한쪽 모서리가 둥근 사각형 13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15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19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0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21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22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23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16402438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25AA-FCFB-47F8-9FB0-325D2DE21E95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2926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-2. 외계인을 만나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4625975" y="1743075"/>
            <a:ext cx="0" cy="546303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3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8" name="직사각형 17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25" name="그룹 24"/>
          <p:cNvGrpSpPr/>
          <p:nvPr userDrawn="1"/>
        </p:nvGrpSpPr>
        <p:grpSpPr>
          <a:xfrm>
            <a:off x="10457813" y="713804"/>
            <a:ext cx="234000" cy="6518163"/>
            <a:chOff x="10457813" y="713804"/>
            <a:chExt cx="234000" cy="6518163"/>
          </a:xfrm>
        </p:grpSpPr>
        <p:sp>
          <p:nvSpPr>
            <p:cNvPr id="26" name="한쪽 모서리가 둥근 사각형 25"/>
            <p:cNvSpPr/>
            <p:nvPr/>
          </p:nvSpPr>
          <p:spPr>
            <a:xfrm>
              <a:off x="10457813" y="713804"/>
              <a:ext cx="234000" cy="928800"/>
            </a:xfrm>
            <a:prstGeom prst="round1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인간의 </a:t>
              </a:r>
              <a:r>
                <a:rPr lang="ko-KR" altLang="en-US" sz="700" kern="12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열망과 </a:t>
              </a:r>
              <a:r>
                <a:rPr lang="ko-KR" altLang="en-US" sz="700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꿈</a:t>
              </a:r>
            </a:p>
          </p:txBody>
        </p:sp>
        <p:sp>
          <p:nvSpPr>
            <p:cNvPr id="27" name="오각형 77"/>
            <p:cNvSpPr/>
            <p:nvPr/>
          </p:nvSpPr>
          <p:spPr>
            <a:xfrm>
              <a:off x="10457813" y="1645365"/>
              <a:ext cx="234000" cy="928800"/>
            </a:xfrm>
            <a:prstGeom prst="round1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더 </a:t>
              </a:r>
              <a:r>
                <a:rPr lang="ko-KR" altLang="en-US" sz="700" spc="-60" dirty="0" err="1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유니버스</a:t>
              </a: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</a:t>
              </a:r>
            </a:p>
          </p:txBody>
        </p:sp>
        <p:sp>
          <p:nvSpPr>
            <p:cNvPr id="28" name="오각형 77"/>
            <p:cNvSpPr/>
            <p:nvPr/>
          </p:nvSpPr>
          <p:spPr>
            <a:xfrm>
              <a:off x="10457813" y="2576926"/>
              <a:ext cx="234000" cy="928800"/>
            </a:xfrm>
            <a:prstGeom prst="round1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우주 속의 나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  <p:sp>
          <p:nvSpPr>
            <p:cNvPr id="29" name="오각형 77"/>
            <p:cNvSpPr/>
            <p:nvPr/>
          </p:nvSpPr>
          <p:spPr>
            <a:xfrm>
              <a:off x="10457813" y="3508487"/>
              <a:ext cx="234000" cy="928800"/>
            </a:xfrm>
            <a:prstGeom prst="round1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태양계 </a:t>
              </a:r>
              <a:r>
                <a:rPr lang="en-US" altLang="ko-KR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Hands-On</a:t>
              </a:r>
            </a:p>
          </p:txBody>
        </p:sp>
        <p:sp>
          <p:nvSpPr>
            <p:cNvPr id="30" name="오각형 77"/>
            <p:cNvSpPr/>
            <p:nvPr/>
          </p:nvSpPr>
          <p:spPr>
            <a:xfrm>
              <a:off x="10457813" y="5371609"/>
              <a:ext cx="234000" cy="928800"/>
            </a:xfrm>
            <a:prstGeom prst="round1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지구를 지켜라</a:t>
              </a:r>
            </a:p>
          </p:txBody>
        </p:sp>
        <p:sp>
          <p:nvSpPr>
            <p:cNvPr id="31" name="오각형 77"/>
            <p:cNvSpPr/>
            <p:nvPr/>
          </p:nvSpPr>
          <p:spPr>
            <a:xfrm>
              <a:off x="10457813" y="6303167"/>
              <a:ext cx="234000" cy="928800"/>
            </a:xfrm>
            <a:prstGeom prst="round1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marL="0" lvl="0" algn="ctr" defTabSz="995507" rtl="0" eaLnBrk="1" latinLnBrk="1" hangingPunct="1">
                <a:lnSpc>
                  <a:spcPct val="80000"/>
                </a:lnSpc>
                <a:defRPr/>
              </a:pPr>
              <a:r>
                <a:rPr lang="ko-KR" altLang="en-US" sz="800" b="1" kern="12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외계인을 만나다</a:t>
              </a:r>
            </a:p>
          </p:txBody>
        </p:sp>
        <p:sp>
          <p:nvSpPr>
            <p:cNvPr id="32" name="오각형 77"/>
            <p:cNvSpPr/>
            <p:nvPr/>
          </p:nvSpPr>
          <p:spPr>
            <a:xfrm>
              <a:off x="10457813" y="4440048"/>
              <a:ext cx="234000" cy="928800"/>
            </a:xfrm>
            <a:prstGeom prst="round1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lIns="0" tIns="0" rIns="0" bIns="0" rtlCol="0" anchor="ctr"/>
            <a:lstStyle/>
            <a:p>
              <a:pPr lvl="0" algn="ctr">
                <a:lnSpc>
                  <a:spcPct val="80000"/>
                </a:lnSpc>
                <a:defRPr/>
              </a:pP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제</a:t>
              </a:r>
              <a:r>
                <a:rPr lang="en-US" altLang="ko-KR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   2 </a:t>
              </a:r>
              <a:r>
                <a:rPr lang="ko-KR" altLang="en-US" sz="700" spc="-60" dirty="0" smtClean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rPr>
                <a:t>의 지구 만들기</a:t>
              </a:r>
              <a:endParaRPr lang="ko-KR" altLang="en-US" sz="700" spc="-60" dirty="0">
                <a:ln>
                  <a:solidFill>
                    <a:prstClr val="black">
                      <a:lumMod val="85000"/>
                      <a:lumOff val="15000"/>
                      <a:alpha val="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함초롬돋움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9748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" name="Line 50"/>
          <p:cNvSpPr>
            <a:spLocks noChangeShapeType="1"/>
          </p:cNvSpPr>
          <p:nvPr userDrawn="1"/>
        </p:nvSpPr>
        <p:spPr bwMode="auto">
          <a:xfrm>
            <a:off x="2855243" y="1828799"/>
            <a:ext cx="0" cy="537731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1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3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운영 및 일정계획</a:t>
            </a:r>
            <a:endParaRPr sz="849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7" name="직사각형 16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9" name="직사각형 18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50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107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92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6588" userDrawn="1">
          <p15:clr>
            <a:srgbClr val="FBAE40"/>
          </p15:clr>
        </p15:guide>
        <p15:guide id="3" pos="147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38E06-793D-43B7-931C-E917525082A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‹#›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3</a:t>
            </a:r>
            <a:r>
              <a:rPr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. </a:t>
            </a:r>
            <a:r>
              <a:rPr lang="ko-KR" altLang="en-US" sz="849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운영 및 일정계획</a:t>
            </a:r>
            <a:endParaRPr sz="849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8967788" y="0"/>
            <a:ext cx="1490662" cy="702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24906" y="509588"/>
            <a:ext cx="10242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defTabSz="914400" latinLnBrk="0">
              <a:defRPr/>
            </a:pPr>
            <a:endParaRPr sz="1273" kern="0" dirty="0">
              <a:solidFill>
                <a:prstClr val="black"/>
              </a:solidFill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8173981" y="43553"/>
            <a:ext cx="2282882" cy="205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050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100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및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설치</a:t>
            </a:r>
            <a:r>
              <a:rPr lang="en-US" sz="8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 </a:t>
            </a:r>
            <a:r>
              <a:rPr sz="800" spc="-53" dirty="0" err="1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실시설계</a:t>
            </a:r>
            <a:endParaRPr sz="800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238554" y="255588"/>
            <a:ext cx="47625" cy="18256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defTabSz="914400" latinLnBrk="0">
              <a:defRPr/>
            </a:pPr>
            <a:endParaRPr lang="ko-KR" altLang="en-US" sz="1273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42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A3BB-7141-4E02-B5FC-CDDE6E3B2C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06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00BC4-FAE3-429F-BE02-AED2ADE3CBD9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63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06AAA-6EA7-467D-A028-5735FF16AB01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69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A53E-D00E-4CF9-AB46-5ED974B20B1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30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3C7C-7A56-4AB4-BC4D-A3475FE0875C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17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E536-6C11-42F7-AB0D-05B807F49A01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519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 rtl="0" eaLnBrk="1" latinLnBrk="1" hangingPunct="1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kern="1200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1</a:t>
            </a:r>
            <a:r>
              <a:rPr sz="849" kern="1200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kern="1200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전시기본계획</a:t>
            </a:r>
            <a:endParaRPr sz="849" kern="1200" spc="-53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245481" y="255588"/>
            <a:ext cx="47625" cy="18256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33906" y="509588"/>
            <a:ext cx="10224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314324" y="239713"/>
            <a:ext cx="342328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414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414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    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설계및설치실시설계</a:t>
            </a:r>
            <a:endParaRPr sz="849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39200" y="0"/>
            <a:ext cx="1319250" cy="6823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5028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6588" userDrawn="1">
          <p15:clr>
            <a:srgbClr val="FBAE40"/>
          </p15:clr>
        </p15:guide>
        <p15:guide id="3" pos="1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 rtl="0" eaLnBrk="1" latinLnBrk="1" hangingPunct="1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245481" y="255588"/>
            <a:ext cx="47625" cy="18256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33906" y="509588"/>
            <a:ext cx="10224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314324" y="239713"/>
            <a:ext cx="342328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414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414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    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설계및설치실시설계</a:t>
            </a:r>
            <a:endParaRPr sz="849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39200" y="0"/>
            <a:ext cx="1319250" cy="6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855243" y="1828799"/>
            <a:ext cx="0" cy="537731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3547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 userDrawn="1">
          <p15:clr>
            <a:srgbClr val="FBAE40"/>
          </p15:clr>
        </p15:guide>
        <p15:guide id="5" orient="horz" pos="100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7A1BF-1EFA-4A18-AFC6-D00DC30DAAC8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55471" y="7145762"/>
            <a:ext cx="2405658" cy="402483"/>
          </a:xfrm>
        </p:spPr>
        <p:txBody>
          <a:bodyPr/>
          <a:lstStyle>
            <a:lvl1pPr>
              <a:defRPr sz="80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lin ang="5400000" scaled="1"/>
                </a:gradFill>
                <a:latin typeface="나눔바른고딕 Light" panose="020B0603020101020101" pitchFamily="50" charset="-127"/>
                <a:ea typeface="나눔바른고딕 Light" panose="020B0603020101020101" pitchFamily="50" charset="-127"/>
              </a:defRPr>
            </a:lvl1pPr>
          </a:lstStyle>
          <a:p>
            <a:fld id="{D4BBA5B9-1017-43D5-8351-E64E57B1EC0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6" name="object 3"/>
          <p:cNvSpPr txBox="1"/>
          <p:nvPr userDrawn="1"/>
        </p:nvSpPr>
        <p:spPr>
          <a:xfrm>
            <a:off x="9258300" y="309563"/>
            <a:ext cx="1198563" cy="196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algn="r" defTabSz="914400" rtl="0" eaLnBrk="1" latinLnBrk="1" hangingPunct="1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2</a:t>
            </a:r>
            <a:r>
              <a:rPr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00. </a:t>
            </a:r>
            <a:r>
              <a:rPr lang="ko-KR" altLang="en-US" sz="849" kern="1200" spc="-53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전시연출계획</a:t>
            </a:r>
          </a:p>
        </p:txBody>
      </p:sp>
      <p:sp>
        <p:nvSpPr>
          <p:cNvPr id="7" name="직사각형 6"/>
          <p:cNvSpPr/>
          <p:nvPr userDrawn="1"/>
        </p:nvSpPr>
        <p:spPr>
          <a:xfrm>
            <a:off x="245481" y="255588"/>
            <a:ext cx="47625" cy="182562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7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object 3"/>
          <p:cNvSpPr/>
          <p:nvPr userDrawn="1"/>
        </p:nvSpPr>
        <p:spPr>
          <a:xfrm>
            <a:off x="233906" y="509588"/>
            <a:ext cx="10224000" cy="31750"/>
          </a:xfrm>
          <a:custGeom>
            <a:avLst/>
            <a:gdLst/>
            <a:ahLst/>
            <a:cxnLst/>
            <a:rect l="l" t="t" r="r" b="b"/>
            <a:pathLst>
              <a:path w="13609955">
                <a:moveTo>
                  <a:pt x="0" y="0"/>
                </a:moveTo>
                <a:lnTo>
                  <a:pt x="13609637" y="0"/>
                </a:lnTo>
              </a:path>
            </a:pathLst>
          </a:custGeom>
          <a:noFill/>
          <a:ln w="63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7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7"/>
          <p:cNvSpPr txBox="1"/>
          <p:nvPr userDrawn="1"/>
        </p:nvSpPr>
        <p:spPr>
          <a:xfrm>
            <a:off x="314324" y="239713"/>
            <a:ext cx="3423285" cy="218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8979" defTabSz="914400">
              <a:lnSpc>
                <a:spcPts val="1683"/>
              </a:lnSpc>
              <a:tabLst>
                <a:tab pos="2198531" algn="l"/>
              </a:tabLst>
              <a:defRPr/>
            </a:pPr>
            <a:r>
              <a:rPr lang="ko-KR" altLang="en-US" sz="1414" b="1" spc="-74" dirty="0">
                <a:gradFill>
                  <a:gsLst>
                    <a:gs pos="0">
                      <a:srgbClr val="404040"/>
                    </a:gs>
                    <a:gs pos="100000">
                      <a:srgbClr val="40404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별똥별천문관</a:t>
            </a:r>
            <a:r>
              <a:rPr lang="ko-KR" altLang="en-US" sz="1414" b="1" spc="-74" dirty="0">
                <a:solidFill>
                  <a:srgbClr val="404040"/>
                </a:solidFill>
                <a:latin typeface="나눔바른고딕" pitchFamily="50" charset="-127"/>
                <a:ea typeface="나눔바른고딕" pitchFamily="50" charset="-127"/>
                <a:cs typeface="HY헤드라인M"/>
              </a:rPr>
              <a:t>      </a:t>
            </a:r>
            <a:r>
              <a:rPr sz="849" spc="-53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itchFamily="50" charset="-127"/>
                <a:ea typeface="나눔바른고딕" pitchFamily="50" charset="-127"/>
                <a:cs typeface="HY헤드라인M"/>
              </a:rPr>
              <a:t>설계및설치실시설계</a:t>
            </a:r>
            <a:endParaRPr sz="849" dirty="0">
              <a:gradFill>
                <a:gsLst>
                  <a:gs pos="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itchFamily="50" charset="-127"/>
              <a:ea typeface="나눔바른고딕" pitchFamily="50" charset="-127"/>
              <a:cs typeface="HY헤드라인M"/>
            </a:endParaRPr>
          </a:p>
        </p:txBody>
      </p:sp>
      <p:sp>
        <p:nvSpPr>
          <p:cNvPr id="10" name="직사각형 9"/>
          <p:cNvSpPr/>
          <p:nvPr userDrawn="1"/>
        </p:nvSpPr>
        <p:spPr>
          <a:xfrm>
            <a:off x="9139200" y="0"/>
            <a:ext cx="1319250" cy="682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Line 50"/>
          <p:cNvSpPr>
            <a:spLocks noChangeShapeType="1"/>
          </p:cNvSpPr>
          <p:nvPr userDrawn="1"/>
        </p:nvSpPr>
        <p:spPr bwMode="auto">
          <a:xfrm>
            <a:off x="2855243" y="1587501"/>
            <a:ext cx="0" cy="5618612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79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6588">
          <p15:clr>
            <a:srgbClr val="FBAE40"/>
          </p15:clr>
        </p15:guide>
        <p15:guide id="3" pos="147">
          <p15:clr>
            <a:srgbClr val="FBAE40"/>
          </p15:clr>
        </p15:guide>
        <p15:guide id="4" orient="horz" pos="2380">
          <p15:clr>
            <a:srgbClr val="FBAE40"/>
          </p15:clr>
        </p15:guide>
        <p15:guide id="5" orient="horz" pos="10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B4DA-F734-4C0F-9D1E-CA7F2FFCFD6B}" type="datetime1">
              <a:rPr lang="ko-KR" altLang="en-US" smtClean="0"/>
              <a:t>2017-05-09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BA5B9-1017-43D5-8351-E64E57B1EC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05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5" r:id="rId8"/>
    <p:sldLayoutId id="2147483688" r:id="rId9"/>
    <p:sldLayoutId id="2147483687" r:id="rId10"/>
    <p:sldLayoutId id="2147483686" r:id="rId11"/>
    <p:sldLayoutId id="2147483684" r:id="rId12"/>
    <p:sldLayoutId id="2147483680" r:id="rId13"/>
    <p:sldLayoutId id="2147483681" r:id="rId14"/>
    <p:sldLayoutId id="2147483682" r:id="rId15"/>
    <p:sldLayoutId id="2147483683" r:id="rId16"/>
  </p:sldLayoutIdLst>
  <p:hf hdr="0" ftr="0" dt="0"/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7B4DA-F734-4C0F-9D1E-CA7F2FFCFD6B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2017-05-09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BA5B9-1017-43D5-8351-E64E57B1EC0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14" r:id="rId8"/>
    <p:sldLayoutId id="2147483697" r:id="rId9"/>
    <p:sldLayoutId id="2147483720" r:id="rId10"/>
    <p:sldLayoutId id="2147483707" r:id="rId11"/>
    <p:sldLayoutId id="2147483708" r:id="rId12"/>
    <p:sldLayoutId id="2147483709" r:id="rId13"/>
    <p:sldLayoutId id="2147483699" r:id="rId14"/>
    <p:sldLayoutId id="2147483710" r:id="rId15"/>
    <p:sldLayoutId id="2147483711" r:id="rId16"/>
    <p:sldLayoutId id="2147483712" r:id="rId17"/>
    <p:sldLayoutId id="2147483698" r:id="rId18"/>
    <p:sldLayoutId id="2147483715" r:id="rId19"/>
    <p:sldLayoutId id="2147483713" r:id="rId20"/>
    <p:sldLayoutId id="2147483716" r:id="rId21"/>
    <p:sldLayoutId id="2147483717" r:id="rId22"/>
    <p:sldLayoutId id="2147483719" r:id="rId23"/>
    <p:sldLayoutId id="2147483718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</p:sldLayoutIdLst>
  <p:hf hdr="0" ftr="0" dt="0"/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hyperlink" Target="http://blog.naver.com/PostView.nhn?blogId=kbs4547&amp;logNo=20189772490&amp;parentCategoryNo=1&amp;categoryNo=&amp;viewDate=&amp;isShowPopularPosts=false&amp;from=section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jpeg"/><Relationship Id="rId11" Type="http://schemas.openxmlformats.org/officeDocument/2006/relationships/image" Target="../media/image27.jpe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12" Type="http://schemas.openxmlformats.org/officeDocument/2006/relationships/image" Target="../media/image37.jpeg"/><Relationship Id="rId2" Type="http://schemas.openxmlformats.org/officeDocument/2006/relationships/image" Target="../media/image4.jpeg"/><Relationship Id="rId16" Type="http://schemas.openxmlformats.org/officeDocument/2006/relationships/hyperlink" Target="http://terms.naver.com/entry.nhn?docId=3552629&amp;cid=55589&amp;categoryId=55589" TargetMode="Externa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hyperlink" Target="http://www.greatsky.kr/C_html/C01/C01a14.htm" TargetMode="External"/><Relationship Id="rId10" Type="http://schemas.openxmlformats.org/officeDocument/2006/relationships/image" Target="../media/image35.jpg"/><Relationship Id="rId4" Type="http://schemas.openxmlformats.org/officeDocument/2006/relationships/image" Target="../media/image29.jpeg"/><Relationship Id="rId9" Type="http://schemas.openxmlformats.org/officeDocument/2006/relationships/image" Target="../media/image34.gif"/><Relationship Id="rId1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hyperlink" Target="https://ko.wikipedia.org/wiki/%EC%9E%90%EB%8F%99%EC%B0%A8" TargetMode="External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kin.naver.com/qna/detail.nhn?d1id=11&amp;dirId=110201&amp;docId=148644548&amp;qb=7JWZ66asIOyngO2MjOultA==&amp;enc=utf8&amp;section=kin&amp;rank=3&amp;search_sort=0&amp;spq=0&amp;pid=TnXs1spVuEGssauhmhVssssssrh-504611&amp;sid=k" TargetMode="External"/><Relationship Id="rId11" Type="http://schemas.openxmlformats.org/officeDocument/2006/relationships/image" Target="../media/image44.jpeg"/><Relationship Id="rId5" Type="http://schemas.openxmlformats.org/officeDocument/2006/relationships/hyperlink" Target="http://terms.naver.com/entry.nhn?docId=3552629&amp;cid=55589&amp;categoryId=55589" TargetMode="External"/><Relationship Id="rId10" Type="http://schemas.openxmlformats.org/officeDocument/2006/relationships/image" Target="../media/image43.jpeg"/><Relationship Id="rId4" Type="http://schemas.openxmlformats.org/officeDocument/2006/relationships/hyperlink" Target="http://www.greatsky.kr/C_html/C01/C01a14.htm" TargetMode="External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://lg-sl.net/product/scilab/sciencestorylist/IQEX/readSciencestoryList.mvc?sciencestoryListId=IQEX2008030027" TargetMode="External"/><Relationship Id="rId7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jpeg"/><Relationship Id="rId5" Type="http://schemas.openxmlformats.org/officeDocument/2006/relationships/hyperlink" Target="http://blog.kari.re.kr/?p=1822" TargetMode="External"/><Relationship Id="rId4" Type="http://schemas.openxmlformats.org/officeDocument/2006/relationships/hyperlink" Target="http://russiafocus.co.kr/arts/2014/04/21/44357" TargetMode="External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2843685&amp;cid=47317&amp;categoryId=47317" TargetMode="External"/><Relationship Id="rId7" Type="http://schemas.openxmlformats.org/officeDocument/2006/relationships/image" Target="../media/image5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hyperlink" Target="http://navercast.naver.com/contents.nhn?rid=75&amp;contents_id=61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ternational_Astronautical_Federation" TargetMode="External"/><Relationship Id="rId7" Type="http://schemas.openxmlformats.org/officeDocument/2006/relationships/hyperlink" Target="http://w3devlabs.net/wp/?p=7633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Relationship Id="rId6" Type="http://schemas.openxmlformats.org/officeDocument/2006/relationships/hyperlink" Target="http://blog.naver.com/mdtheater/100210523594" TargetMode="External"/><Relationship Id="rId5" Type="http://schemas.openxmlformats.org/officeDocument/2006/relationships/hyperlink" Target="http://www.stepi.re.kr/researchpub/abstract/ABAA-1996-019-011.HTM" TargetMode="External"/><Relationship Id="rId4" Type="http://schemas.openxmlformats.org/officeDocument/2006/relationships/hyperlink" Target="http://www.vividmun.org/4439751228508645145254637546655067247609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.go.kr/center/kor/html/space/D03/main.htm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95%84%EB%A9%94%EB%A6%AC%EC%B9%B8_%EC%B1%94%ED%94%BC%EC%96%B8%EC%8B%AD_%EC%B9%B4_%EB%A0%88%EC%9D%B4%EC%8B%B1" TargetMode="External"/><Relationship Id="rId2" Type="http://schemas.openxmlformats.org/officeDocument/2006/relationships/hyperlink" Target="http://sports.chosun.com/news/ntype.htm?id=201511250100275430018602&amp;servicedate=20151124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hyperlink" Target="http://www.sac.or.kr/magazine/s_m_view_a.jsp?mag_id=362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emil.chosun.com/nbrd/bbs/view.html?b_bbs_id=10040&amp;num=71027" TargetMode="External"/><Relationship Id="rId2" Type="http://schemas.openxmlformats.org/officeDocument/2006/relationships/hyperlink" Target="http://tip.daum.net/question/72168420" TargetMode="Externa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terms.naver.com/entry.nhn?docId=1141436&amp;cid=40942&amp;categoryId=32355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.jpe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jpeg"/><Relationship Id="rId5" Type="http://schemas.openxmlformats.org/officeDocument/2006/relationships/image" Target="../media/image79.gif"/><Relationship Id="rId4" Type="http://schemas.openxmlformats.org/officeDocument/2006/relationships/image" Target="../media/image7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erms.naver.com/entry.nhn?docId=944298&amp;cid=47340&amp;categoryId=47340" TargetMode="External"/><Relationship Id="rId2" Type="http://schemas.openxmlformats.org/officeDocument/2006/relationships/hyperlink" Target="http://mag.scientist.town/content/view/81416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98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11" Type="http://schemas.openxmlformats.org/officeDocument/2006/relationships/image" Target="../media/image19.jpeg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image" Target="../media/image13.jp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6" b="1585"/>
          <a:stretch/>
        </p:blipFill>
        <p:spPr bwMode="auto">
          <a:xfrm>
            <a:off x="-94" y="-1"/>
            <a:ext cx="10692000" cy="75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-94" y="-163"/>
            <a:ext cx="10692000" cy="7560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dirty="0"/>
          </a:p>
        </p:txBody>
      </p:sp>
      <p:sp>
        <p:nvSpPr>
          <p:cNvPr id="11" name="직사각형 10"/>
          <p:cNvSpPr/>
          <p:nvPr/>
        </p:nvSpPr>
        <p:spPr>
          <a:xfrm>
            <a:off x="3364706" y="2736850"/>
            <a:ext cx="3962400" cy="166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별똥별천문관</a:t>
            </a:r>
            <a:endParaRPr lang="en-US" altLang="ko-KR" sz="32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구축설계</a:t>
            </a:r>
            <a:endParaRPr lang="en-US" altLang="ko-KR" sz="4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2" name="object 2"/>
          <p:cNvSpPr txBox="1"/>
          <p:nvPr/>
        </p:nvSpPr>
        <p:spPr>
          <a:xfrm>
            <a:off x="3854450" y="6348413"/>
            <a:ext cx="2762250" cy="431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76"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  <a:cs typeface="맑은 고딕"/>
            </a:endParaRPr>
          </a:p>
          <a:p>
            <a:pPr marL="8976" algn="ctr"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나눔바른고딕" pitchFamily="50" charset="-127"/>
                <a:ea typeface="나눔바른고딕" pitchFamily="50" charset="-127"/>
                <a:cs typeface="맑은 고딕"/>
              </a:rPr>
              <a:t>2017.3.29</a:t>
            </a:r>
            <a:endParaRPr sz="1400" dirty="0">
              <a:solidFill>
                <a:schemeClr val="bg1">
                  <a:lumMod val="95000"/>
                </a:schemeClr>
              </a:solidFill>
              <a:latin typeface="나눔바른고딕" pitchFamily="50" charset="-127"/>
              <a:ea typeface="나눔바른고딕" pitchFamily="50" charset="-127"/>
              <a:cs typeface="맑은 고딕"/>
            </a:endParaRPr>
          </a:p>
        </p:txBody>
      </p:sp>
      <p:pic>
        <p:nvPicPr>
          <p:cNvPr id="13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6991350"/>
            <a:ext cx="846138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65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10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737425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409868"/>
              </p:ext>
            </p:extLst>
          </p:nvPr>
        </p:nvGraphicFramePr>
        <p:xfrm>
          <a:off x="2333626" y="1997710"/>
          <a:ext cx="8012816" cy="5222754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04000"/>
                <a:gridCol w="2628000"/>
              </a:tblGrid>
              <a:tr h="252000">
                <a:tc rowSpan="7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SC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영상 속 푯말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역사 흐름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기원전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팝업 스타일의 선사 시대  지구가  연출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지구환경은  화산과  숲으로 조성되어 있고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그리고 땅에  기원전이 쓰여진 푯말이 꽂혀 있음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화면 왼쪽에서 오른쪽으로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메머드를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쫒는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원시인이 등장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기원전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4000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바퀴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수레바퀴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환경은 고대 시대로 변경되고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통나무바퀴로 된 수레를 끌고 가는 인간의 모습이 등장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기원전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3000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사륜전차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수메르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왕조 시대가 연출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병사들을 태운 당나귀가 끄는 나무 전차가 팝업처럼 일어남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무거운  네 개의 바퀴를 사용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기원전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2350~2150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이륜전차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나무전차는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말이 끄는 바퀴가 두 개뿐이고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통바퀴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대신 여덟 개의 바퀴살을 사용한 이륜 전로 바뀜 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중세시대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마차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유럽의 중세시대로 연출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이륜전차는 중세 시대 마차로 변화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1599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최초의  풍력자동차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네덜란드의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시몬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스테빈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바닷가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이륜전차는 바다 바람에 날리는 풍력자동차로 교체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" name="Picture 6" descr="C:\Users\민진홍\Documents\카카오톡 받은 파일\KakaoTalk_20170411_2111144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t="-1" r="8564" b="3565"/>
          <a:stretch/>
        </p:blipFill>
        <p:spPr bwMode="auto">
          <a:xfrm rot="16200000">
            <a:off x="8073260" y="2745525"/>
            <a:ext cx="770189" cy="145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:\Users\민진홍\Documents\카카오톡 받은 파일\KakaoTalk_20170411_2114468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8" t="9050" r="16494" b="6308"/>
          <a:stretch/>
        </p:blipFill>
        <p:spPr bwMode="auto">
          <a:xfrm rot="16200000">
            <a:off x="7972103" y="3709265"/>
            <a:ext cx="784799" cy="124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6988" y="3937355"/>
            <a:ext cx="1394315" cy="78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2149" y="4765511"/>
            <a:ext cx="1295485" cy="7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22474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420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로켓역사와 우주여행의 꿈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인하대학 신소재공학부 명예교수 황진명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블로그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://blog.naver.com/PostView.nhn?blogId=kbs4547&amp;logNo=20189772490&amp;parentCategoryNo=1&amp;categoryNo=&amp;viewDate=&amp;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isShowPopularPosts=false&amp;from=section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바퀴의 발명에서 자동 탈것까지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수메르인이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바퀴 달린 수레 처음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만들다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카라이프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www.carlife.net/bbs/board.php?bo_table=cl_4_1&amp;wr_id=2780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기원전부터 시작된 탈것의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현대 저널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http://www.hmgjournal.com/Tech/Item/development-of-vehicle.blg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빨리 더 멀리 더 높이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바퀴에서 로켓까지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리처드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브래시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저 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브리태니커 만화 백과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여러 가지 탈것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아이세움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출판</a:t>
            </a: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위대한 발명 이야기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안나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클레이본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시공주니어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바람을 이용해 네덜란드에 부를 안겨준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`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시몬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스테빈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`/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한국 기계연구원 웹진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://webzine.kimm.re.kr/N_board/view1.php?p_year=2014&amp;p_month=05&amp;p_cat_id=13&amp;p_seqno=27</a:t>
            </a: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A1-1.  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빨리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세상을 바꾼 인간의 열망 </a:t>
            </a: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6818" y="2292713"/>
            <a:ext cx="1170170" cy="8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6664" y="5607320"/>
            <a:ext cx="1295485" cy="7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059" y="4765511"/>
            <a:ext cx="1017707" cy="78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90944" y="6444133"/>
            <a:ext cx="1206925" cy="72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직사각형 33"/>
          <p:cNvSpPr/>
          <p:nvPr/>
        </p:nvSpPr>
        <p:spPr>
          <a:xfrm>
            <a:off x="5610225" y="0"/>
            <a:ext cx="4934312" cy="1143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7838">
              <a:defRPr/>
            </a:pPr>
            <a:r>
              <a:rPr lang="ko-KR" altLang="en-US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레이아웃 연출 참고 </a:t>
            </a:r>
            <a:r>
              <a:rPr lang="en-US" altLang="ko-KR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기아자동차 </a:t>
            </a:r>
            <a:r>
              <a:rPr lang="ko-KR" altLang="en-US" sz="14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역사</a:t>
            </a:r>
            <a:r>
              <a:rPr lang="en-US" altLang="ko-KR" sz="14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글로벌 자동차 회사가 되기까지 </a:t>
            </a:r>
          </a:p>
          <a:p>
            <a:pPr lvl="0" algn="ctr" defTabSz="957838">
              <a:defRPr/>
            </a:pPr>
            <a:r>
              <a:rPr lang="en-US" altLang="ko-KR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lang="en-US" altLang="ko-KR" sz="14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</a:t>
            </a:r>
            <a:r>
              <a:rPr lang="en-US" altLang="ko-KR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www.youtube.com/watch?v=w9FoClQUTiQ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1593477" y="19463"/>
            <a:ext cx="2971800" cy="552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rgbClr val="FF0000"/>
                </a:solidFill>
              </a:rPr>
              <a:t>F1 </a:t>
            </a:r>
            <a:r>
              <a:rPr lang="ko-KR" altLang="en-US" sz="1000" dirty="0" smtClean="0">
                <a:solidFill>
                  <a:srgbClr val="FF0000"/>
                </a:solidFill>
              </a:rPr>
              <a:t>모델링 이용하여 타이틀이나 등등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11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8706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717746"/>
              </p:ext>
            </p:extLst>
          </p:nvPr>
        </p:nvGraphicFramePr>
        <p:xfrm>
          <a:off x="2333626" y="1997710"/>
          <a:ext cx="8012816" cy="5222754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04000"/>
                <a:gridCol w="2628000"/>
              </a:tblGrid>
              <a:tr h="252000">
                <a:tc rowSpan="7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SC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영상 속 푯말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역사 흐름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1769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증기차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프랑스의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퀴노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세기 프랑스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증기차가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팝업처럼 일어서고 차 앞에서 증기가 뿜어 나옴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1783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인류최초의 유인비행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열기구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프랑스의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몽골피에형제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세기 프랑스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하늘로 화려한 열기구가 떠오름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1804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증기기관차 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페니다렌호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영국의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트레비식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세기 영국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바닥에 나무 선로가 생기고 그 위를 최초의 증기기관차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페니다렌호가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등장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기관차의 무게로 얼마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못가고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나무선로가 부서져 주저앉음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1813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자전거 드라이지네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독일의 칼 폰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드라이스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남작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산림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산길을 다리로 달리면서 타고 다니는 드라이지네가 등장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1825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세계 최초  철도용  기관차 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로커모션호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영국의 조지 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스티븐슨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배경은  탄광 근처 산림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철도가 생기고 석탄을 실은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로커모션호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등장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1849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무동력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비행기 글라이더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플라이어호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비행성공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영국의 조지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케일리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하늘에서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층 날개 글라이더가 소년을 태우고 하강함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756692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A1-1.  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빨리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세상을 바꾼 인간의 열망 </a:t>
            </a:r>
          </a:p>
        </p:txBody>
      </p:sp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2"/>
          <a:stretch/>
        </p:blipFill>
        <p:spPr>
          <a:xfrm>
            <a:off x="7781327" y="2258530"/>
            <a:ext cx="1161060" cy="805519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6173" y="3098797"/>
            <a:ext cx="625932" cy="78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2386" y="2296805"/>
            <a:ext cx="1351357" cy="7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497" y="3092933"/>
            <a:ext cx="877120" cy="805519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684" y="3934068"/>
            <a:ext cx="1204702" cy="7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9625" y="3934068"/>
            <a:ext cx="1026096" cy="7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683" y="4766430"/>
            <a:ext cx="975773" cy="7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3766" y="4766430"/>
            <a:ext cx="835408" cy="7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683" y="5599259"/>
            <a:ext cx="847517" cy="64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1804" y="5576533"/>
            <a:ext cx="912136" cy="68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2804" y="5608458"/>
            <a:ext cx="912136" cy="62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3687" y="6406058"/>
            <a:ext cx="966938" cy="80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260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항공기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 전시관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15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15"/>
              </a:rPr>
              <a:t>://www.greatsky.kr/C_html/C01/C01a14.htm</a:t>
            </a: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비행기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네이버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지식백과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16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16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16"/>
              </a:rPr>
              <a:t>terms.naver.com/entry.nhn?docId=3552629&amp;cid=55589&amp;categoryId=55589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비행의 역사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http://kin.naver.com/qna/detail.nhn?d1id=11&amp;dirId=110201&amp;docId=148644548&amp;qb=7JWZ66asIOyngO2MjOultA==&amp;enc=utf8&amp;section=kin&amp;rank=3&amp;search_sort=0&amp;spq=0&amp;pid=TnXs1spVuEGssauhmhVssssssrh-504611&amp;sid=k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178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12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312941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96163"/>
              </p:ext>
            </p:extLst>
          </p:nvPr>
        </p:nvGraphicFramePr>
        <p:xfrm>
          <a:off x="2333626" y="1997710"/>
          <a:ext cx="8012816" cy="5222754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04000"/>
                <a:gridCol w="2628000"/>
              </a:tblGrid>
              <a:tr h="252000">
                <a:tc rowSpan="7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SC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영상 속 푯말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역사 흐름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1852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증기기관 비행선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프랑스의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앙리지파르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하늘 구름 속에서 비행선 등장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1886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세계 최초의 가솔린 자동차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벤츠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페이턴트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모터바겐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’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독일의 칼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벤츠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여인이 최초의 자동차를 타고 장거리 여행을 떠나는 모습 연출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실제 칼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벤츠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아내가 장거라 여행을 떠남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1903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 최초의 동력 비행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플라이어호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미국의 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라이트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형제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 상공으로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플라이어호가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하늘로 날아감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1933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항공기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보잉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247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완전금속제 유선형여객기 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 의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보잉사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현대화된 배경으로 바뀌고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하늘 위에서 둥둥 떠다니는 금속제 항공기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보잉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247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 보임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1935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로버트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세계 최초의 액체연료 로켓 시험 성공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땅에서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고다드가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로켓을 쏘아 올림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로켓을 떨어지고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고다드가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고심하는 행동을 보임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8459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1939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세계 최초의 제트기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하인켈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He 178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독일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 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하인겔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사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상공에 날쌔게 제트기가 날아감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38378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3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자동차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https://ko.wikipedia.org/wiki/%EC%9E%90%EB%8F%99%EC%B0%A8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항공기 사진 전시관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http://www.greatsky.kr/C_html/C01/C01a14.htm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비행기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네이버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지식백과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terms.naver.com/entry.nhn?docId=3552629&amp;cid=55589&amp;categoryId=55589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비행의 역사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6"/>
              </a:rPr>
              <a:t>http://kin.naver.com/qna/detail.nhn?d1id=11&amp;dirId=110201&amp;docId=148644548&amp;qb=7JWZ66asIOyngO2MjOultA==&amp;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6"/>
              </a:rPr>
              <a:t>enc=utf8&amp;section=kin&amp;rank=3&amp;search_sort=0&amp;spq=0&amp;pid=TnXs1spVuEGssauhmhVssssssrh-504611&amp;sid=k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전투제트기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최초부터 최강까지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국방홍보원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://demaclub.tistory.com/3124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A1-1.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빨리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세상을 바꾼 인간의 열망 </a:t>
            </a: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683" y="2282819"/>
            <a:ext cx="1149142" cy="7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8" b="40849"/>
          <a:stretch/>
        </p:blipFill>
        <p:spPr bwMode="auto">
          <a:xfrm>
            <a:off x="7761565" y="3923854"/>
            <a:ext cx="1411010" cy="7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9214" y="3059757"/>
            <a:ext cx="1224262" cy="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4132" y="3059757"/>
            <a:ext cx="1132626" cy="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741" y="4787949"/>
            <a:ext cx="1016658" cy="7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7683" y="6423714"/>
            <a:ext cx="1239298" cy="75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5376" y="5580037"/>
            <a:ext cx="663388" cy="77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1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13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773765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898931"/>
              </p:ext>
            </p:extLst>
          </p:nvPr>
        </p:nvGraphicFramePr>
        <p:xfrm>
          <a:off x="2333626" y="1997710"/>
          <a:ext cx="8012816" cy="4680000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04000"/>
                <a:gridCol w="2628000"/>
              </a:tblGrid>
              <a:tr h="252000">
                <a:tc rowSpan="3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SC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영상 속 푯말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역사 흐름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1957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소련 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인공위성  최초 발사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스푸트니크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 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고다드의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로켓 자리에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스푸트니크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호가 발사 되고 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발사된 로켓은 앞부분이 분리되어 안에 있던  조그만 인공위성이 우주로 날아감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60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1969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유인 우주선 아폴로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  인류 최초 달 착륙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 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NASA)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다시 한번 로켓이 쏘아 올려지고  앞 부분이 분리되면서 더 멀리 날아가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달에 도착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우주인이 달에 성조기를 꽂자 지구 땅에 있는 사람들이 환호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775903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1253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교과서가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쉬워지는 체험학습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/(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아울북초등교육연구소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항공정보포탈시스템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://www.airportal.go.kr/life/history/his/LfHanKo001.html</a:t>
            </a: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A1-01</a:t>
            </a:r>
            <a:r>
              <a:rPr lang="en-US" altLang="ko-KR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 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빨리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세상을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바꾼 인간의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열망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2005" y="2282819"/>
            <a:ext cx="930373" cy="93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5298" y="2275127"/>
            <a:ext cx="1089404" cy="77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5" r="20933" b="5265"/>
          <a:stretch/>
        </p:blipFill>
        <p:spPr bwMode="auto">
          <a:xfrm>
            <a:off x="9401574" y="2282818"/>
            <a:ext cx="936230" cy="76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/>
          <a:stretch/>
        </p:blipFill>
        <p:spPr bwMode="auto">
          <a:xfrm>
            <a:off x="7742005" y="3395855"/>
            <a:ext cx="555328" cy="138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7333" y="3395856"/>
            <a:ext cx="962736" cy="13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민진홍\Desktop\천문\탈 것의 역사\Apollo 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799" y="4785746"/>
            <a:ext cx="2649669" cy="17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5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14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39690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53713"/>
              </p:ext>
            </p:extLst>
          </p:nvPr>
        </p:nvGraphicFramePr>
        <p:xfrm>
          <a:off x="2333626" y="1997710"/>
          <a:ext cx="8012816" cy="5220000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81858"/>
                <a:gridCol w="1850142"/>
              </a:tblGrid>
              <a:tr h="252000">
                <a:tc rowSpan="5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 우주계획의 선구자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콘스탄틴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치올코프스키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(1857~1935)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“지구는 인류 문명의 요람이다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그러나 사람은 언제까지나 요람에 머물 수는 없다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.”</a:t>
                      </a:r>
                    </a:p>
                    <a:p>
                      <a:pPr latinLnBrk="1"/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"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행성간 여행이 현실화될 것이라 확신한다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“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우주개발의 필요성을 알린 인류 우주 비행의 아버지로 </a:t>
                      </a:r>
                    </a:p>
                    <a:p>
                      <a:pPr latinLnBrk="1"/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1903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년에는 인류 최초 로켓 디자인 그린 그야말로 우주계획과 로켓 이론의 개척자이다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비행을 위해서 로켓이 필요하다는 것을 제안했고 우주정거장까지 제시하며 우주여행과 로켓 추진의 여러 부분에 대해 이론을 전개하고  지구 인공위성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다단 로켓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핵엔진 등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우주비행학에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가장 기초가 되는 개념 몇 가지를 정립했다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latinLnBrk="1"/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현대 로켓공학의 선구자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로버트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(1882~1945)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“그 무엇이 불가능한가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어제의 꿈은 오늘의 희망이며 내일의 현실이다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.”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논문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[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극한 상공으로 올라가는 방법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]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을 통해 로켓을 이용하여 높은 상공까지 이를 수 있다는 자신의 생각을 수학적인 방법으로 정리했다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 1926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월에 세계 최초로 액체연료로켓의 발사에 성공하고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1935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년에는 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880KM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 비행에 성공했다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#3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소련 우주개발의 아버지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세르게이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코롤료프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(1907~1966)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“지금부터 내 인생의 한 목표는 별에 도달하는 것이다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.”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보스토크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호의 설계자이자 소련의 우주비행 을 성공으로 이끈 책임자이다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 최초의 인공위성 스푸트니크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 발사시키고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)(1957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일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 생명체인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라이카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를 태운  스푸트니크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호를 발사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(1957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일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시켜 성공시켰다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그리고  최초의 우주인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유리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가가린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을 우주에 쏴 올리는데 성공시킨 소련 우주개발의 주역이다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#4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우주탐사를 가능하게 한  로켓 천재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베르너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폰 브라운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(1912~1977)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“우리 인간이 할 수 있는 일은 최선을 다했다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앞으로 할 일은 하나님께 기도하는 것 뿐이다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.” 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달탐사를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성공한 아폴로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호의 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발사전에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한말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오늘날 우주탐사를 가능하게 만들어 낸 미국 우주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개발의아버지로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현대 로켓 기술의 근간이 된 최초의 탄도 미사일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V2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를 개발했고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새턴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V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로켓을 개발해 유인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달탐사를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성공하여 인류의 우주 탐사 시대를 연 장본인이다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 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인류의 ‘우주로의 작은 발걸음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을 성공하는데 이바지했다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71779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10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정홍철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대표의 ‘로켓 원리 밝힌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치올코프스키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논문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백주년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치올코프스키와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로켓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LG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사이언스랜드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http://lg-sl.net/product/scilab/sciencestorylist/IQEX/readSciencestoryList.mvc?sciencestoryListId=IQEX2008030027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Russia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포커스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천사들과 이야기를 나눈 과학자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치올콥스키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russiafocus.co.kr/arts/2014/04/21/44357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현대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 과학의 선구자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로버트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고다드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한국항공우주연구원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블로그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://blog.kari.re.kr/?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p=1822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KBS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해외걸작다큐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.160419.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우주경쟁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- 1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 우주 시대로 가는 길을 개척한 숨은 영웅들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KBS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해외걸작다큐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.160426.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우주경쟁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- 2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 인류의 우주 정복을 이끈 숨은 주역들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A1-02.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멀리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꿈을 향해 도전하는 사람들 </a:t>
            </a: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63" y="2285222"/>
            <a:ext cx="1033560" cy="1188000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63" y="3508487"/>
            <a:ext cx="906005" cy="1188000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163" y="4750056"/>
            <a:ext cx="724971" cy="118800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787" y="5991978"/>
            <a:ext cx="957828" cy="121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15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8621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104891"/>
              </p:ext>
            </p:extLst>
          </p:nvPr>
        </p:nvGraphicFramePr>
        <p:xfrm>
          <a:off x="2333626" y="1997710"/>
          <a:ext cx="8012816" cy="3978000"/>
        </p:xfrm>
        <a:graphic>
          <a:graphicData uri="http://schemas.openxmlformats.org/drawingml/2006/table">
            <a:tbl>
              <a:tblPr/>
              <a:tblGrid>
                <a:gridCol w="2306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81858"/>
                <a:gridCol w="1850142"/>
              </a:tblGrid>
              <a:tr h="252000">
                <a:tc rowSpan="4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#5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 최초의 우주인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'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유리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가가린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’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(1934~1968 )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“꿈은 자신 뿐 아니라 모든 사람에게 도움이 될 때 비로소 아름다운 것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다른 나라와 싸워 이기려고 우주로 나가려는 것이 아니라 우주에서 지구를 관측하면 지구에 대해 더 많은 것을 알 수 있기 때문에 많은 사람에게 큰 도움을 줄 것이다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."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지구는 푸르다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그리고 아름답다“</a:t>
                      </a:r>
                    </a:p>
                    <a:p>
                      <a:pPr latinLnBrk="1"/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1961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일 보스토크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호를 타고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29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분 만에 지구의 상공을 일주해 인류 최초의 우주비행에 성공</a:t>
                      </a:r>
                    </a:p>
                    <a:p>
                      <a:pPr latinLnBrk="1"/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#6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최초의 여성우주인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발렌티나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테레시코바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(1937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~)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 “나는 갈매기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기분 최고” </a:t>
                      </a:r>
                    </a:p>
                    <a:p>
                      <a:pPr latinLnBrk="1"/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1963.6.16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보스토크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6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호를 타고 우주로 날아올라 여성 최초 우주인이 되다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여성이 우주에서 장기간 머물 경우 신체에 어떠한 영향을 받을 것인가를 연구하기 위한 시험비행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그녀의 성공적인 우주비행은 남성의 전유물이라고 생각되었던 우주비행에 대한 선입견을 깼다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#7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최초 달 착륙 우주인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닐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암스트롱 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(1930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~2012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“나 한 사람의 작은 걸음이지만 인류 전체에는 위대한 도약이다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.”</a:t>
                      </a:r>
                    </a:p>
                    <a:p>
                      <a:pPr latinLnBrk="1"/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1969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일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미국의 우주왕복선 아폴로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호의 선장으로 인류 최초 달에  발을 디뎠다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인류가 비행기를 만든 지 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안되는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기간이다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latinLnBrk="1"/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우주를 향한 인류의 오랜 꿈을 현실로 가져온 역사적인 사건이며 인류가 지구 이외에 다른 천체에서도 살 수 있다는 가능성과 우주개발을 앞당기는 계기가 되었다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138576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3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난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우주비행사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가가린이야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정창훈 저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웅진다책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인류최초의 우주비행사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가가린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어린이 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terms.naver.com/entry.nhn?docId=2843685&amp;cid=47317&amp;categoryId=47317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발렌티나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테레시코바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네이버캐스트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인물세계사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navercast.naver.com/contents.nhn?rid=75&amp;contents_id=615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NASA,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우주개발의 비밀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토머스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D.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존스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마이클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벤슨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아라크네 출판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시대를 개척한 우주비행사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소니아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구엘덴페니그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꼬마이실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따끈따끈 과학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                  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://lg-sl.net/product/scilab/sciencestorylist/HHSC/readSciencestoryList.mvc?sciencestoryListId=HHSC2012080004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A1-02.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멀리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꿈을 향해 도전하는 사람들 </a:t>
            </a: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202" y="2266121"/>
            <a:ext cx="1255712" cy="1111305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878" y="3530259"/>
            <a:ext cx="1043478" cy="1111305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57" y="4754395"/>
            <a:ext cx="938232" cy="11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3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16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095624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995990"/>
              </p:ext>
            </p:extLst>
          </p:nvPr>
        </p:nvGraphicFramePr>
        <p:xfrm>
          <a:off x="2333626" y="1997710"/>
          <a:ext cx="8012816" cy="5256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337888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7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사이언티픽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아메리칸 발명 발견대사전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로드니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P.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칼라일 저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International </a:t>
            </a:r>
            <a:r>
              <a:rPr kumimoji="0" lang="en-US" altLang="ko-KR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Astronautical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Federation 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en.wikipedia.org/wiki/International_Astronautical_Federation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국제우주항행연맹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www.vividmun.org/4439751228508645145254637546655067247609.html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우주분야 국제협력 통합추진 방향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011 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5"/>
              </a:rPr>
              <a:t>www.stepi.re.kr/researchpub/abstract/ABAA-1996-019-011.HTM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우주활동 국제규범에 관한 유엔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우주평화적이용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위원회 법률소위원회의 최근 논의 현황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정영진 논문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/2014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30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러시아 미국 주요 우주개발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연표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6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6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6"/>
              </a:rPr>
              <a:t>blog.naver.com/mdtheater/100210523594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처음으로 태양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전지판을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이용한 인공위성은</a:t>
            </a: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://w3devlabs.net/wp/?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7"/>
              </a:rPr>
              <a:t>p=7633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9" name="직선 연결선 28"/>
          <p:cNvCxnSpPr>
            <a:stCxn id="32" idx="6"/>
          </p:cNvCxnSpPr>
          <p:nvPr/>
        </p:nvCxnSpPr>
        <p:spPr>
          <a:xfrm>
            <a:off x="3313088" y="3457194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설명선 2(테두리 없음) 29"/>
          <p:cNvSpPr/>
          <p:nvPr/>
        </p:nvSpPr>
        <p:spPr>
          <a:xfrm>
            <a:off x="3582906" y="2704126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256161"/>
              <a:gd name="adj6" fmla="val -803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러시아 과학자 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콘스탄틴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치올콥스키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우주계획을 수학적으로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이론화한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《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반작용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모터를 이용한 우주 공간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탐험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》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논문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발표</a:t>
            </a:r>
          </a:p>
        </p:txBody>
      </p:sp>
      <p:sp>
        <p:nvSpPr>
          <p:cNvPr id="31" name="타원 30"/>
          <p:cNvSpPr>
            <a:spLocks noChangeAspect="1"/>
          </p:cNvSpPr>
          <p:nvPr/>
        </p:nvSpPr>
        <p:spPr>
          <a:xfrm>
            <a:off x="3745614" y="3295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1919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2" name="타원 31"/>
          <p:cNvSpPr>
            <a:spLocks noChangeAspect="1"/>
          </p:cNvSpPr>
          <p:nvPr/>
        </p:nvSpPr>
        <p:spPr>
          <a:xfrm>
            <a:off x="2989088" y="3295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1903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타원 32"/>
          <p:cNvSpPr>
            <a:spLocks noChangeAspect="1"/>
          </p:cNvSpPr>
          <p:nvPr/>
        </p:nvSpPr>
        <p:spPr>
          <a:xfrm>
            <a:off x="3358622" y="3430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4" name="타원 33"/>
          <p:cNvSpPr>
            <a:spLocks noChangeAspect="1"/>
          </p:cNvSpPr>
          <p:nvPr/>
        </p:nvSpPr>
        <p:spPr>
          <a:xfrm>
            <a:off x="4115148" y="3430194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5" name="설명선 2(테두리 없음) 34"/>
          <p:cNvSpPr/>
          <p:nvPr/>
        </p:nvSpPr>
        <p:spPr>
          <a:xfrm>
            <a:off x="4310946" y="3810001"/>
            <a:ext cx="2254160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23582"/>
              <a:gd name="adj6" fmla="val -75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 과학자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로버트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고다드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비행의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가능성을 집필한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《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초고공에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도달하는 방법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》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논문 발표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타원 35"/>
          <p:cNvSpPr>
            <a:spLocks noChangeAspect="1"/>
          </p:cNvSpPr>
          <p:nvPr/>
        </p:nvSpPr>
        <p:spPr>
          <a:xfrm>
            <a:off x="4737184" y="3295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1926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7" name="타원 36"/>
          <p:cNvSpPr>
            <a:spLocks noChangeAspect="1"/>
          </p:cNvSpPr>
          <p:nvPr/>
        </p:nvSpPr>
        <p:spPr>
          <a:xfrm>
            <a:off x="5106718" y="3430194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설명선 2(테두리 없음) 37"/>
          <p:cNvSpPr/>
          <p:nvPr/>
        </p:nvSpPr>
        <p:spPr>
          <a:xfrm>
            <a:off x="5488221" y="4098033"/>
            <a:ext cx="2254160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16176"/>
              <a:gd name="adj6" fmla="val -1556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.16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 과학자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로버트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고다드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최초의 액체연료 로켓 시험 성공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타원 38"/>
          <p:cNvSpPr>
            <a:spLocks noChangeAspect="1"/>
          </p:cNvSpPr>
          <p:nvPr/>
        </p:nvSpPr>
        <p:spPr>
          <a:xfrm>
            <a:off x="5868342" y="3295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1942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0" name="타원 39"/>
          <p:cNvSpPr>
            <a:spLocks noChangeAspect="1"/>
          </p:cNvSpPr>
          <p:nvPr/>
        </p:nvSpPr>
        <p:spPr>
          <a:xfrm>
            <a:off x="6237876" y="3430194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1" name="설명선 2(테두리 없음) 40"/>
          <p:cNvSpPr/>
          <p:nvPr/>
        </p:nvSpPr>
        <p:spPr>
          <a:xfrm>
            <a:off x="6472981" y="2704126"/>
            <a:ext cx="2979655" cy="433136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174964"/>
              <a:gd name="adj6" fmla="val -731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독일과학자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베르너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폰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브라운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탄도미사일이자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미국의 우주 개척시대를 연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 발사에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고다드의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로켓을 바탕으로 나치 독일이 만든 탄도 미사일이지만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로켓의 가치를 알림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타원 44"/>
          <p:cNvSpPr>
            <a:spLocks noChangeAspect="1"/>
          </p:cNvSpPr>
          <p:nvPr/>
        </p:nvSpPr>
        <p:spPr>
          <a:xfrm>
            <a:off x="6444406" y="3295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1951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6" name="타원 45"/>
          <p:cNvSpPr>
            <a:spLocks noChangeAspect="1"/>
          </p:cNvSpPr>
          <p:nvPr/>
        </p:nvSpPr>
        <p:spPr>
          <a:xfrm>
            <a:off x="6813940" y="3430194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7" name="설명선 2(테두리 없음) 46"/>
          <p:cNvSpPr/>
          <p:nvPr/>
        </p:nvSpPr>
        <p:spPr>
          <a:xfrm>
            <a:off x="7020469" y="3810001"/>
            <a:ext cx="2454277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23582"/>
              <a:gd name="adj6" fmla="val -75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국제우주여행연맹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(IAF, International </a:t>
            </a:r>
            <a:r>
              <a:rPr kumimoji="1" lang="en-US" altLang="ko-KR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Astronautical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Federation)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설립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우주여행 협회의 연락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기관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우주의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효과적 이용과 우주 항행의 발전 및 보급을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목적으로 설립된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비정부기구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50" name="직선 연결선 49"/>
          <p:cNvCxnSpPr>
            <a:stCxn id="52" idx="6"/>
          </p:cNvCxnSpPr>
          <p:nvPr/>
        </p:nvCxnSpPr>
        <p:spPr>
          <a:xfrm>
            <a:off x="3509036" y="6063035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51"/>
          <p:cNvSpPr>
            <a:spLocks noChangeAspect="1"/>
          </p:cNvSpPr>
          <p:nvPr/>
        </p:nvSpPr>
        <p:spPr>
          <a:xfrm>
            <a:off x="3185036" y="590103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1957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타원 52"/>
          <p:cNvSpPr>
            <a:spLocks noChangeAspect="1"/>
          </p:cNvSpPr>
          <p:nvPr/>
        </p:nvSpPr>
        <p:spPr>
          <a:xfrm>
            <a:off x="3982062" y="590103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1958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4" name="타원 53"/>
          <p:cNvSpPr>
            <a:spLocks noChangeAspect="1"/>
          </p:cNvSpPr>
          <p:nvPr/>
        </p:nvSpPr>
        <p:spPr>
          <a:xfrm>
            <a:off x="4371508" y="603603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5" name="타원 54"/>
          <p:cNvSpPr>
            <a:spLocks noChangeAspect="1"/>
          </p:cNvSpPr>
          <p:nvPr/>
        </p:nvSpPr>
        <p:spPr>
          <a:xfrm>
            <a:off x="4501582" y="603603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6" name="타원 55"/>
          <p:cNvSpPr>
            <a:spLocks noChangeAspect="1"/>
          </p:cNvSpPr>
          <p:nvPr/>
        </p:nvSpPr>
        <p:spPr>
          <a:xfrm>
            <a:off x="7460860" y="590103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1960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7" name="타원 56"/>
          <p:cNvSpPr>
            <a:spLocks noChangeAspect="1"/>
          </p:cNvSpPr>
          <p:nvPr/>
        </p:nvSpPr>
        <p:spPr>
          <a:xfrm>
            <a:off x="3554570" y="603603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8" name="타원 57"/>
          <p:cNvSpPr>
            <a:spLocks noChangeAspect="1"/>
          </p:cNvSpPr>
          <p:nvPr/>
        </p:nvSpPr>
        <p:spPr>
          <a:xfrm>
            <a:off x="3684644" y="603603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9" name="타원 58"/>
          <p:cNvSpPr>
            <a:spLocks noChangeAspect="1"/>
          </p:cNvSpPr>
          <p:nvPr/>
        </p:nvSpPr>
        <p:spPr>
          <a:xfrm>
            <a:off x="7974867" y="603603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0" name="타원 59"/>
          <p:cNvSpPr>
            <a:spLocks noChangeAspect="1"/>
          </p:cNvSpPr>
          <p:nvPr/>
        </p:nvSpPr>
        <p:spPr>
          <a:xfrm>
            <a:off x="7851385" y="603603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1" name="설명선 2(테두리 없음) 60"/>
          <p:cNvSpPr/>
          <p:nvPr/>
        </p:nvSpPr>
        <p:spPr>
          <a:xfrm>
            <a:off x="3774767" y="4742555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454577"/>
              <a:gd name="adj6" fmla="val -7735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10.04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최초의 인공위성 스푸트니크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(Sputnik) 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62" name="설명선 2(테두리 없음) 61"/>
          <p:cNvSpPr/>
          <p:nvPr/>
        </p:nvSpPr>
        <p:spPr>
          <a:xfrm>
            <a:off x="3904307" y="4986137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376166"/>
              <a:gd name="adj6" fmla="val -788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11.03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첫 우주 비행 생명체인 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라이카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태운 스푸트니크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(Sputnik) 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 지구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궤도를 비행</a:t>
            </a:r>
          </a:p>
        </p:txBody>
      </p:sp>
      <p:sp>
        <p:nvSpPr>
          <p:cNvPr id="63" name="설명선 2(테두리 없음) 62"/>
          <p:cNvSpPr/>
          <p:nvPr/>
        </p:nvSpPr>
        <p:spPr>
          <a:xfrm>
            <a:off x="4530157" y="6999003"/>
            <a:ext cx="2572545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20498"/>
              <a:gd name="adj6" fmla="val -525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01.31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 관측용 인공위성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익스플로러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(Explorer) 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64" name="설명선 2(테두리 없음) 63"/>
          <p:cNvSpPr/>
          <p:nvPr/>
        </p:nvSpPr>
        <p:spPr>
          <a:xfrm>
            <a:off x="4691561" y="6708442"/>
            <a:ext cx="980688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22288"/>
              <a:gd name="adj6" fmla="val -1602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10.01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미국항공우주국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NASA)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설립</a:t>
            </a:r>
          </a:p>
        </p:txBody>
      </p:sp>
      <p:sp>
        <p:nvSpPr>
          <p:cNvPr id="65" name="타원 64"/>
          <p:cNvSpPr>
            <a:spLocks noChangeAspect="1"/>
          </p:cNvSpPr>
          <p:nvPr/>
        </p:nvSpPr>
        <p:spPr>
          <a:xfrm>
            <a:off x="4633427" y="6036035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6" name="설명선 2(테두리 없음) 65"/>
          <p:cNvSpPr/>
          <p:nvPr/>
        </p:nvSpPr>
        <p:spPr>
          <a:xfrm>
            <a:off x="4819294" y="5303637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263730"/>
              <a:gd name="adj6" fmla="val -684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12.03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유엔총회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우주의 평화적 이용 문제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결의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본격적인 우주법의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법원칙을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설정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7" name="설명선 2(테두리 없음) 66"/>
          <p:cNvSpPr/>
          <p:nvPr/>
        </p:nvSpPr>
        <p:spPr>
          <a:xfrm>
            <a:off x="6259495" y="6417641"/>
            <a:ext cx="1935099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25285"/>
              <a:gd name="adj6" fmla="val -858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08.07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익스플로러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인공위성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최초로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태양전지판을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부착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 지구 사진 촬영 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8" name="설명선 2(테두리 없음) 67"/>
          <p:cNvSpPr/>
          <p:nvPr/>
        </p:nvSpPr>
        <p:spPr>
          <a:xfrm>
            <a:off x="6551185" y="5422817"/>
            <a:ext cx="1531288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202737"/>
              <a:gd name="adj6" fmla="val -1930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10.04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10.06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최초 달의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뒷면을 촬영</a:t>
            </a:r>
          </a:p>
        </p:txBody>
      </p:sp>
      <p:sp>
        <p:nvSpPr>
          <p:cNvPr id="69" name="설명선 2(테두리 없음) 68"/>
          <p:cNvSpPr/>
          <p:nvPr/>
        </p:nvSpPr>
        <p:spPr>
          <a:xfrm>
            <a:off x="8046300" y="6880861"/>
            <a:ext cx="1365594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75199"/>
              <a:gd name="adj6" fmla="val -1230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04.01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  기상위성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타이로스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0" name="타원 69"/>
          <p:cNvSpPr>
            <a:spLocks noChangeAspect="1"/>
          </p:cNvSpPr>
          <p:nvPr/>
        </p:nvSpPr>
        <p:spPr>
          <a:xfrm>
            <a:off x="5562732" y="590103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1959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1" name="타원 70"/>
          <p:cNvSpPr>
            <a:spLocks noChangeAspect="1"/>
          </p:cNvSpPr>
          <p:nvPr/>
        </p:nvSpPr>
        <p:spPr>
          <a:xfrm>
            <a:off x="5952178" y="603603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2" name="타원 71"/>
          <p:cNvSpPr>
            <a:spLocks noChangeAspect="1"/>
          </p:cNvSpPr>
          <p:nvPr/>
        </p:nvSpPr>
        <p:spPr>
          <a:xfrm>
            <a:off x="6082252" y="603603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3" name="타원 72"/>
          <p:cNvSpPr>
            <a:spLocks noChangeAspect="1"/>
          </p:cNvSpPr>
          <p:nvPr/>
        </p:nvSpPr>
        <p:spPr>
          <a:xfrm>
            <a:off x="6214097" y="603603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4" name="설명선 2(테두리 없음) 73"/>
          <p:cNvSpPr/>
          <p:nvPr/>
        </p:nvSpPr>
        <p:spPr>
          <a:xfrm>
            <a:off x="6412052" y="4986137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379106"/>
              <a:gd name="adj6" fmla="val -180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01.02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처음으로 태양궤도를 공전하는 인공위성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루나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75" name="설명선 2(테두리 없음) 74"/>
          <p:cNvSpPr/>
          <p:nvPr/>
        </p:nvSpPr>
        <p:spPr>
          <a:xfrm>
            <a:off x="8155020" y="6417641"/>
            <a:ext cx="1935099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25285"/>
              <a:gd name="adj6" fmla="val -858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08.12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최초의 통신위성인 에코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091354" y="560414"/>
            <a:ext cx="3619026" cy="61577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디자인 스타일 결정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000" dirty="0" err="1" smtClean="0">
                <a:solidFill>
                  <a:srgbClr val="FF0000"/>
                </a:solidFill>
              </a:rPr>
              <a:t>레퍼런스</a:t>
            </a:r>
            <a:r>
              <a:rPr lang="ko-KR" altLang="en-US" sz="1000" dirty="0" smtClean="0">
                <a:solidFill>
                  <a:srgbClr val="FF0000"/>
                </a:solidFill>
              </a:rPr>
              <a:t> 정리 후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17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07774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0199"/>
              </p:ext>
            </p:extLst>
          </p:nvPr>
        </p:nvGraphicFramePr>
        <p:xfrm>
          <a:off x="2333626" y="1997710"/>
          <a:ext cx="8012816" cy="5256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#3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#4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955165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408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익스플로러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두피디아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://www.doopedia.co.kr/mo/doopedia/master/master.do?_method=view2&amp;MAS_IDX=101013000751891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세계의 인공위성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국립중앙과학관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www.science.go.kr/center/kor/html/space/D03/main.html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스페이스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크로니클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탐험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 여정과 미래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닐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디그래스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타이슨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빅브라더를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향한 우주전쟁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강진원 저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매리너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계획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https://ko.wikipedia.org/wiki/%EB%A7%A4%EB%A6%AC%EB%84%88_%EA%B3%84%ED%9A%8D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러시아의 우주개발 역사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유용원의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군사세계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://bemil.chosun.com/nbrd/bbs/view.html?b_bbs_id=10159&amp;pn=0&amp;num=4778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러시아 현지취재 우주왕국은 무너진 것인가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디라이브러리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연대 참고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://mdl.dongascience.com/magazine/view/S199710N016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76" name="직선 연결선 75"/>
          <p:cNvCxnSpPr/>
          <p:nvPr/>
        </p:nvCxnSpPr>
        <p:spPr>
          <a:xfrm>
            <a:off x="3313088" y="3359819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타원 76"/>
          <p:cNvSpPr>
            <a:spLocks noChangeAspect="1"/>
          </p:cNvSpPr>
          <p:nvPr/>
        </p:nvSpPr>
        <p:spPr>
          <a:xfrm>
            <a:off x="3634049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8" name="타원 77"/>
          <p:cNvSpPr>
            <a:spLocks noChangeAspect="1"/>
          </p:cNvSpPr>
          <p:nvPr/>
        </p:nvSpPr>
        <p:spPr>
          <a:xfrm>
            <a:off x="3373478" y="3332819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9" name="타원 78"/>
          <p:cNvSpPr>
            <a:spLocks noChangeAspect="1"/>
          </p:cNvSpPr>
          <p:nvPr/>
        </p:nvSpPr>
        <p:spPr>
          <a:xfrm>
            <a:off x="3503491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0" name="타원 79"/>
          <p:cNvSpPr>
            <a:spLocks noChangeAspect="1"/>
          </p:cNvSpPr>
          <p:nvPr/>
        </p:nvSpPr>
        <p:spPr>
          <a:xfrm>
            <a:off x="2989088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1" name="설명선 2(테두리 없음) 80"/>
          <p:cNvSpPr/>
          <p:nvPr/>
        </p:nvSpPr>
        <p:spPr>
          <a:xfrm>
            <a:off x="3503491" y="243467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023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04.12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 유인 우주선 보스토크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en-US" altLang="ko-KR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Vostok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최초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우주인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유리가가린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탑승</a:t>
            </a:r>
          </a:p>
        </p:txBody>
      </p:sp>
      <p:sp>
        <p:nvSpPr>
          <p:cNvPr id="82" name="설명선 2(테두리 없음) 81"/>
          <p:cNvSpPr/>
          <p:nvPr/>
        </p:nvSpPr>
        <p:spPr>
          <a:xfrm>
            <a:off x="3620776" y="4072568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05.05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탄도 비행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성공한 머큐리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프리덤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최초의 우주인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앨런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셰퍼드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탑승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3" name="타원 82"/>
          <p:cNvSpPr>
            <a:spLocks noChangeAspect="1"/>
          </p:cNvSpPr>
          <p:nvPr/>
        </p:nvSpPr>
        <p:spPr>
          <a:xfrm>
            <a:off x="4665365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4" name="타원 83"/>
          <p:cNvSpPr>
            <a:spLocks noChangeAspect="1"/>
          </p:cNvSpPr>
          <p:nvPr/>
        </p:nvSpPr>
        <p:spPr>
          <a:xfrm>
            <a:off x="4404794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5" name="타원 84"/>
          <p:cNvSpPr>
            <a:spLocks noChangeAspect="1"/>
          </p:cNvSpPr>
          <p:nvPr/>
        </p:nvSpPr>
        <p:spPr>
          <a:xfrm>
            <a:off x="4534807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6" name="타원 85"/>
          <p:cNvSpPr>
            <a:spLocks noChangeAspect="1"/>
          </p:cNvSpPr>
          <p:nvPr/>
        </p:nvSpPr>
        <p:spPr>
          <a:xfrm>
            <a:off x="4020404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1962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7" name="설명선 2(테두리 없음) 86"/>
          <p:cNvSpPr/>
          <p:nvPr/>
        </p:nvSpPr>
        <p:spPr>
          <a:xfrm>
            <a:off x="4534807" y="3811978"/>
            <a:ext cx="2870306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66714"/>
              <a:gd name="adj6" fmla="val -367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02.20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존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글렌이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탑승한 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프렌드쉽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머큐리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아틀라스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최초로 지구궤도 비행에 성공 </a:t>
            </a:r>
          </a:p>
        </p:txBody>
      </p:sp>
      <p:sp>
        <p:nvSpPr>
          <p:cNvPr id="88" name="설명선 2(테두리 없음) 87"/>
          <p:cNvSpPr/>
          <p:nvPr/>
        </p:nvSpPr>
        <p:spPr>
          <a:xfrm>
            <a:off x="4899125" y="3571572"/>
            <a:ext cx="2870306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72230"/>
              <a:gd name="adj6" fmla="val -118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08.27 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최초로 행성 탐사에 성공한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행성 탐사선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메이너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9" name="타원 88"/>
          <p:cNvSpPr>
            <a:spLocks noChangeAspect="1"/>
          </p:cNvSpPr>
          <p:nvPr/>
        </p:nvSpPr>
        <p:spPr>
          <a:xfrm>
            <a:off x="5923408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0" name="타원 89"/>
          <p:cNvSpPr>
            <a:spLocks noChangeAspect="1"/>
          </p:cNvSpPr>
          <p:nvPr/>
        </p:nvSpPr>
        <p:spPr>
          <a:xfrm>
            <a:off x="5662837" y="3332819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1" name="타원 90"/>
          <p:cNvSpPr>
            <a:spLocks noChangeAspect="1"/>
          </p:cNvSpPr>
          <p:nvPr/>
        </p:nvSpPr>
        <p:spPr>
          <a:xfrm>
            <a:off x="5792850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2" name="타원 91"/>
          <p:cNvSpPr>
            <a:spLocks noChangeAspect="1"/>
          </p:cNvSpPr>
          <p:nvPr/>
        </p:nvSpPr>
        <p:spPr>
          <a:xfrm>
            <a:off x="5278447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3" name="설명선 2(테두리 없음) 92"/>
          <p:cNvSpPr/>
          <p:nvPr/>
        </p:nvSpPr>
        <p:spPr>
          <a:xfrm>
            <a:off x="5795887" y="243467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023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06.16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 여성 우주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비행사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발렌티아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테레쉬코바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탑승한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보스토크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4" name="타원 93"/>
          <p:cNvSpPr>
            <a:spLocks noChangeAspect="1"/>
          </p:cNvSpPr>
          <p:nvPr/>
        </p:nvSpPr>
        <p:spPr>
          <a:xfrm>
            <a:off x="6970846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5" name="타원 94"/>
          <p:cNvSpPr>
            <a:spLocks noChangeAspect="1"/>
          </p:cNvSpPr>
          <p:nvPr/>
        </p:nvSpPr>
        <p:spPr>
          <a:xfrm>
            <a:off x="6710275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6" name="타원 95"/>
          <p:cNvSpPr>
            <a:spLocks noChangeAspect="1"/>
          </p:cNvSpPr>
          <p:nvPr/>
        </p:nvSpPr>
        <p:spPr>
          <a:xfrm>
            <a:off x="6840288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7" name="타원 96"/>
          <p:cNvSpPr>
            <a:spLocks noChangeAspect="1"/>
          </p:cNvSpPr>
          <p:nvPr/>
        </p:nvSpPr>
        <p:spPr>
          <a:xfrm>
            <a:off x="6325885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1964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8" name="설명선 2(테두리 없음) 97"/>
          <p:cNvSpPr/>
          <p:nvPr/>
        </p:nvSpPr>
        <p:spPr>
          <a:xfrm>
            <a:off x="6819055" y="4072568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07.31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레인저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호가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16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 동안 달의 표면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사진촬영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9" name="타원 98"/>
          <p:cNvSpPr>
            <a:spLocks noChangeAspect="1"/>
          </p:cNvSpPr>
          <p:nvPr/>
        </p:nvSpPr>
        <p:spPr>
          <a:xfrm>
            <a:off x="7935829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0" name="타원 99"/>
          <p:cNvSpPr>
            <a:spLocks noChangeAspect="1"/>
          </p:cNvSpPr>
          <p:nvPr/>
        </p:nvSpPr>
        <p:spPr>
          <a:xfrm>
            <a:off x="7675258" y="3332819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1" name="타원 100"/>
          <p:cNvSpPr>
            <a:spLocks noChangeAspect="1"/>
          </p:cNvSpPr>
          <p:nvPr/>
        </p:nvSpPr>
        <p:spPr>
          <a:xfrm>
            <a:off x="7805271" y="3332819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2" name="타원 101"/>
          <p:cNvSpPr>
            <a:spLocks noChangeAspect="1"/>
          </p:cNvSpPr>
          <p:nvPr/>
        </p:nvSpPr>
        <p:spPr>
          <a:xfrm>
            <a:off x="7290868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1965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3" name="설명선 2(테두리 없음) 102"/>
          <p:cNvSpPr/>
          <p:nvPr/>
        </p:nvSpPr>
        <p:spPr>
          <a:xfrm>
            <a:off x="7794924" y="2434678"/>
            <a:ext cx="2023750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17953"/>
              <a:gd name="adj6" fmla="val -476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03.18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보스크쇼드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호에 탑승한 우주비행사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알렉세이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레오노프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처음으로 약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분 동안 우주유영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(space walk)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sp>
        <p:nvSpPr>
          <p:cNvPr id="104" name="설명선 2(테두리 없음) 103"/>
          <p:cNvSpPr/>
          <p:nvPr/>
        </p:nvSpPr>
        <p:spPr>
          <a:xfrm>
            <a:off x="8005956" y="2903163"/>
            <a:ext cx="2023750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59221"/>
              <a:gd name="adj6" fmla="val -852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11.26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디아망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단 로켓으로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 최초 인공위성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</a:p>
        </p:txBody>
      </p:sp>
      <p:cxnSp>
        <p:nvCxnSpPr>
          <p:cNvPr id="105" name="직선 연결선 104"/>
          <p:cNvCxnSpPr/>
          <p:nvPr/>
        </p:nvCxnSpPr>
        <p:spPr>
          <a:xfrm>
            <a:off x="3302202" y="6030194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타원 105"/>
          <p:cNvSpPr>
            <a:spLocks noChangeAspect="1"/>
          </p:cNvSpPr>
          <p:nvPr/>
        </p:nvSpPr>
        <p:spPr>
          <a:xfrm>
            <a:off x="3601391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7" name="타원 106"/>
          <p:cNvSpPr>
            <a:spLocks noChangeAspect="1"/>
          </p:cNvSpPr>
          <p:nvPr/>
        </p:nvSpPr>
        <p:spPr>
          <a:xfrm>
            <a:off x="3340820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8" name="타원 107"/>
          <p:cNvSpPr>
            <a:spLocks noChangeAspect="1"/>
          </p:cNvSpPr>
          <p:nvPr/>
        </p:nvSpPr>
        <p:spPr>
          <a:xfrm>
            <a:off x="3470833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9" name="타원 108"/>
          <p:cNvSpPr>
            <a:spLocks noChangeAspect="1"/>
          </p:cNvSpPr>
          <p:nvPr/>
        </p:nvSpPr>
        <p:spPr>
          <a:xfrm>
            <a:off x="2956430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0" name="설명선 2(테두리 없음) 109"/>
          <p:cNvSpPr/>
          <p:nvPr/>
        </p:nvSpPr>
        <p:spPr>
          <a:xfrm>
            <a:off x="3690076" y="5120817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10145"/>
              <a:gd name="adj6" fmla="val -1024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1966. 03.31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달을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공전하는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첫번째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인공위성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 된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1" name="설명선 2(테두리 없음) 110"/>
          <p:cNvSpPr/>
          <p:nvPr/>
        </p:nvSpPr>
        <p:spPr>
          <a:xfrm>
            <a:off x="3470833" y="4878720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89364"/>
              <a:gd name="adj6" fmla="val -526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1966. 02.03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루나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9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 달 연착륙 성공</a:t>
            </a:r>
          </a:p>
        </p:txBody>
      </p:sp>
      <p:sp>
        <p:nvSpPr>
          <p:cNvPr id="112" name="타원 111"/>
          <p:cNvSpPr>
            <a:spLocks noChangeAspect="1"/>
          </p:cNvSpPr>
          <p:nvPr/>
        </p:nvSpPr>
        <p:spPr>
          <a:xfrm>
            <a:off x="4528802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3" name="타원 112"/>
          <p:cNvSpPr>
            <a:spLocks noChangeAspect="1"/>
          </p:cNvSpPr>
          <p:nvPr/>
        </p:nvSpPr>
        <p:spPr>
          <a:xfrm>
            <a:off x="4268231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4" name="타원 113"/>
          <p:cNvSpPr>
            <a:spLocks noChangeAspect="1"/>
          </p:cNvSpPr>
          <p:nvPr/>
        </p:nvSpPr>
        <p:spPr>
          <a:xfrm>
            <a:off x="4398244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5" name="타원 114"/>
          <p:cNvSpPr>
            <a:spLocks noChangeAspect="1"/>
          </p:cNvSpPr>
          <p:nvPr/>
        </p:nvSpPr>
        <p:spPr>
          <a:xfrm>
            <a:off x="3883841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1967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6" name="설명선 2(테두리 없음) 115"/>
          <p:cNvSpPr/>
          <p:nvPr/>
        </p:nvSpPr>
        <p:spPr>
          <a:xfrm>
            <a:off x="4400826" y="5436559"/>
            <a:ext cx="1531784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06307"/>
              <a:gd name="adj6" fmla="val -670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1967.04.23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우주비행사고로 인명피해 발생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소유즈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대기권 돌입 후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지상에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충돌하여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우주비행사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사망</a:t>
            </a:r>
          </a:p>
        </p:txBody>
      </p:sp>
      <p:sp>
        <p:nvSpPr>
          <p:cNvPr id="117" name="타원 116"/>
          <p:cNvSpPr>
            <a:spLocks noChangeAspect="1"/>
          </p:cNvSpPr>
          <p:nvPr/>
        </p:nvSpPr>
        <p:spPr>
          <a:xfrm>
            <a:off x="6057657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8" name="타원 117"/>
          <p:cNvSpPr>
            <a:spLocks noChangeAspect="1"/>
          </p:cNvSpPr>
          <p:nvPr/>
        </p:nvSpPr>
        <p:spPr>
          <a:xfrm>
            <a:off x="5797086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9" name="타원 118"/>
          <p:cNvSpPr>
            <a:spLocks noChangeAspect="1"/>
          </p:cNvSpPr>
          <p:nvPr/>
        </p:nvSpPr>
        <p:spPr>
          <a:xfrm>
            <a:off x="5927099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0" name="타원 119"/>
          <p:cNvSpPr>
            <a:spLocks noChangeAspect="1"/>
          </p:cNvSpPr>
          <p:nvPr/>
        </p:nvSpPr>
        <p:spPr>
          <a:xfrm>
            <a:off x="5412696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1" name="설명선 2(테두리 없음) 120"/>
          <p:cNvSpPr/>
          <p:nvPr/>
        </p:nvSpPr>
        <p:spPr>
          <a:xfrm>
            <a:off x="5933249" y="4878720"/>
            <a:ext cx="2429942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89364"/>
              <a:gd name="adj6" fmla="val -526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1968. 09.15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궤도를 공전하고 귀환하는 첫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우주선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존드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호를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</a:p>
        </p:txBody>
      </p:sp>
      <p:sp>
        <p:nvSpPr>
          <p:cNvPr id="122" name="타원 121"/>
          <p:cNvSpPr>
            <a:spLocks noChangeAspect="1"/>
          </p:cNvSpPr>
          <p:nvPr/>
        </p:nvSpPr>
        <p:spPr>
          <a:xfrm>
            <a:off x="6911829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3" name="타원 122"/>
          <p:cNvSpPr>
            <a:spLocks noChangeAspect="1"/>
          </p:cNvSpPr>
          <p:nvPr/>
        </p:nvSpPr>
        <p:spPr>
          <a:xfrm>
            <a:off x="6651258" y="6003194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4" name="타원 123"/>
          <p:cNvSpPr>
            <a:spLocks noChangeAspect="1"/>
          </p:cNvSpPr>
          <p:nvPr/>
        </p:nvSpPr>
        <p:spPr>
          <a:xfrm>
            <a:off x="6781271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5" name="타원 124"/>
          <p:cNvSpPr>
            <a:spLocks noChangeAspect="1"/>
          </p:cNvSpPr>
          <p:nvPr/>
        </p:nvSpPr>
        <p:spPr>
          <a:xfrm>
            <a:off x="6266868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6" name="설명선 2(테두리 없음) 125"/>
          <p:cNvSpPr/>
          <p:nvPr/>
        </p:nvSpPr>
        <p:spPr>
          <a:xfrm>
            <a:off x="6760490" y="6719149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1969.07.20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아폴로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호에 탑승했던 암스트롱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인류 최초로 달에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착륙과 첫걸음을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내딛음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7" name="타원 126"/>
          <p:cNvSpPr>
            <a:spLocks noChangeAspect="1"/>
          </p:cNvSpPr>
          <p:nvPr/>
        </p:nvSpPr>
        <p:spPr>
          <a:xfrm>
            <a:off x="7734363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8" name="타원 127"/>
          <p:cNvSpPr>
            <a:spLocks noChangeAspect="1"/>
          </p:cNvSpPr>
          <p:nvPr/>
        </p:nvSpPr>
        <p:spPr>
          <a:xfrm>
            <a:off x="7473792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9" name="타원 128"/>
          <p:cNvSpPr>
            <a:spLocks noChangeAspect="1"/>
          </p:cNvSpPr>
          <p:nvPr/>
        </p:nvSpPr>
        <p:spPr>
          <a:xfrm>
            <a:off x="7603805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0" name="타원 129"/>
          <p:cNvSpPr>
            <a:spLocks noChangeAspect="1"/>
          </p:cNvSpPr>
          <p:nvPr/>
        </p:nvSpPr>
        <p:spPr>
          <a:xfrm>
            <a:off x="7089402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1970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1" name="설명선 2(테두리 없음) 130"/>
          <p:cNvSpPr/>
          <p:nvPr/>
        </p:nvSpPr>
        <p:spPr>
          <a:xfrm>
            <a:off x="7637758" y="5113890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170"/>
              <a:gd name="adj6" fmla="val -694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1970. 04.24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무인 인공위성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동방홍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호를 발사</a:t>
            </a:r>
          </a:p>
        </p:txBody>
      </p:sp>
      <p:sp>
        <p:nvSpPr>
          <p:cNvPr id="132" name="타원 131"/>
          <p:cNvSpPr>
            <a:spLocks noChangeAspect="1"/>
          </p:cNvSpPr>
          <p:nvPr/>
        </p:nvSpPr>
        <p:spPr>
          <a:xfrm>
            <a:off x="8570751" y="600319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3" name="타원 132"/>
          <p:cNvSpPr>
            <a:spLocks noChangeAspect="1"/>
          </p:cNvSpPr>
          <p:nvPr/>
        </p:nvSpPr>
        <p:spPr>
          <a:xfrm>
            <a:off x="8310180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4" name="타원 133"/>
          <p:cNvSpPr>
            <a:spLocks noChangeAspect="1"/>
          </p:cNvSpPr>
          <p:nvPr/>
        </p:nvSpPr>
        <p:spPr>
          <a:xfrm>
            <a:off x="8440193" y="6003194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5" name="타원 134"/>
          <p:cNvSpPr>
            <a:spLocks noChangeAspect="1"/>
          </p:cNvSpPr>
          <p:nvPr/>
        </p:nvSpPr>
        <p:spPr>
          <a:xfrm>
            <a:off x="7925790" y="586819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6" name="설명선 2(테두리 없음) 135"/>
          <p:cNvSpPr/>
          <p:nvPr/>
        </p:nvSpPr>
        <p:spPr>
          <a:xfrm>
            <a:off x="8441126" y="5436559"/>
            <a:ext cx="1531784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06307"/>
              <a:gd name="adj6" fmla="val -670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1971.04.19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우주정거장인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살류트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</p:spTree>
    <p:extLst>
      <p:ext uri="{BB962C8B-B14F-4D97-AF65-F5344CB8AC3E}">
        <p14:creationId xmlns:p14="http://schemas.microsoft.com/office/powerpoint/2010/main" val="12280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18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986788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42852"/>
              </p:ext>
            </p:extLst>
          </p:nvPr>
        </p:nvGraphicFramePr>
        <p:xfrm>
          <a:off x="2333626" y="1997710"/>
          <a:ext cx="8012816" cy="5256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#5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#7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090696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7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우주국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://ko.wikipedia.org/wiki/%EC%9C%A0%EB%9F%BD_%EC%9A%B0%EC%A3%BC%EA%B5%AD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3367518" y="3436021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/>
          <p:cNvSpPr>
            <a:spLocks noChangeAspect="1"/>
          </p:cNvSpPr>
          <p:nvPr/>
        </p:nvSpPr>
        <p:spPr>
          <a:xfrm>
            <a:off x="3688479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4" name="타원 23"/>
          <p:cNvSpPr>
            <a:spLocks noChangeAspect="1"/>
          </p:cNvSpPr>
          <p:nvPr/>
        </p:nvSpPr>
        <p:spPr>
          <a:xfrm>
            <a:off x="3427908" y="3409021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6" name="타원 25"/>
          <p:cNvSpPr>
            <a:spLocks noChangeAspect="1"/>
          </p:cNvSpPr>
          <p:nvPr/>
        </p:nvSpPr>
        <p:spPr>
          <a:xfrm>
            <a:off x="3557921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타원 26"/>
          <p:cNvSpPr>
            <a:spLocks noChangeAspect="1"/>
          </p:cNvSpPr>
          <p:nvPr/>
        </p:nvSpPr>
        <p:spPr>
          <a:xfrm>
            <a:off x="3043518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1972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설명선 2(테두리 없음) 27"/>
          <p:cNvSpPr/>
          <p:nvPr/>
        </p:nvSpPr>
        <p:spPr>
          <a:xfrm>
            <a:off x="4428287" y="2462391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34048"/>
              <a:gd name="adj6" fmla="val -600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1973. 04.03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우주정거장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살류트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29" name="설명선 2(테두리 없음) 28"/>
          <p:cNvSpPr/>
          <p:nvPr/>
        </p:nvSpPr>
        <p:spPr>
          <a:xfrm>
            <a:off x="3540987" y="4148770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1972.03.03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최초로 목성 등 외행성을 탐사할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파이어니어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30" name="타원 29"/>
          <p:cNvSpPr>
            <a:spLocks noChangeAspect="1"/>
          </p:cNvSpPr>
          <p:nvPr/>
        </p:nvSpPr>
        <p:spPr>
          <a:xfrm>
            <a:off x="4558845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1" name="타원 30"/>
          <p:cNvSpPr>
            <a:spLocks noChangeAspect="1"/>
          </p:cNvSpPr>
          <p:nvPr/>
        </p:nvSpPr>
        <p:spPr>
          <a:xfrm>
            <a:off x="4298274" y="3409021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2" name="타원 31"/>
          <p:cNvSpPr>
            <a:spLocks noChangeAspect="1"/>
          </p:cNvSpPr>
          <p:nvPr/>
        </p:nvSpPr>
        <p:spPr>
          <a:xfrm>
            <a:off x="4428287" y="3409021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3" name="타원 32"/>
          <p:cNvSpPr>
            <a:spLocks noChangeAspect="1"/>
          </p:cNvSpPr>
          <p:nvPr/>
        </p:nvSpPr>
        <p:spPr>
          <a:xfrm>
            <a:off x="3913884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설명선 2(테두리 없음) 33"/>
          <p:cNvSpPr/>
          <p:nvPr/>
        </p:nvSpPr>
        <p:spPr>
          <a:xfrm>
            <a:off x="4558845" y="3967110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89733"/>
              <a:gd name="adj6" fmla="val -534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1973.05.14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최초의 우주정거장인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스카이랩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35" name="타원 34"/>
          <p:cNvSpPr>
            <a:spLocks noChangeAspect="1"/>
          </p:cNvSpPr>
          <p:nvPr/>
        </p:nvSpPr>
        <p:spPr>
          <a:xfrm>
            <a:off x="5511883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6" name="타원 35"/>
          <p:cNvSpPr>
            <a:spLocks noChangeAspect="1"/>
          </p:cNvSpPr>
          <p:nvPr/>
        </p:nvSpPr>
        <p:spPr>
          <a:xfrm>
            <a:off x="5251312" y="3409021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7" name="타원 36"/>
          <p:cNvSpPr>
            <a:spLocks noChangeAspect="1"/>
          </p:cNvSpPr>
          <p:nvPr/>
        </p:nvSpPr>
        <p:spPr>
          <a:xfrm>
            <a:off x="5381325" y="3409021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설명선 2(테두리 없음) 37"/>
          <p:cNvSpPr/>
          <p:nvPr/>
        </p:nvSpPr>
        <p:spPr>
          <a:xfrm>
            <a:off x="5540216" y="2559369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05188"/>
              <a:gd name="adj6" fmla="val -673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1975. 07.15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냉전시대의 최대 정치적 사건으로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 양국의 우주선이 지구궤도상에서 랑데부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도킹에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미국의 아폴로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18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호와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옛소련의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소유즈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459804" y="2965607"/>
            <a:ext cx="3360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랑데부란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개의 우주선이 같은 궤도로 우주공간에서 만나 서로 나란히 비행하는 것</a:t>
            </a:r>
          </a:p>
        </p:txBody>
      </p:sp>
      <p:sp>
        <p:nvSpPr>
          <p:cNvPr id="40" name="타원 39"/>
          <p:cNvSpPr>
            <a:spLocks noChangeAspect="1"/>
          </p:cNvSpPr>
          <p:nvPr/>
        </p:nvSpPr>
        <p:spPr>
          <a:xfrm>
            <a:off x="6447987" y="3409021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1" name="타원 40"/>
          <p:cNvSpPr>
            <a:spLocks noChangeAspect="1"/>
          </p:cNvSpPr>
          <p:nvPr/>
        </p:nvSpPr>
        <p:spPr>
          <a:xfrm>
            <a:off x="6187416" y="3409021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5" name="타원 44"/>
          <p:cNvSpPr>
            <a:spLocks noChangeAspect="1"/>
          </p:cNvSpPr>
          <p:nvPr/>
        </p:nvSpPr>
        <p:spPr>
          <a:xfrm>
            <a:off x="6317429" y="3409021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6" name="타원 45"/>
          <p:cNvSpPr>
            <a:spLocks noChangeAspect="1"/>
          </p:cNvSpPr>
          <p:nvPr/>
        </p:nvSpPr>
        <p:spPr>
          <a:xfrm>
            <a:off x="5803026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7" name="설명선 2(테두리 없음) 46"/>
          <p:cNvSpPr/>
          <p:nvPr/>
        </p:nvSpPr>
        <p:spPr>
          <a:xfrm>
            <a:off x="6447987" y="391169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68088"/>
              <a:gd name="adj6" fmla="val -570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1976.08.17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인도네시아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동남아시아 최초로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독자적인 통신위성을 보유</a:t>
            </a:r>
          </a:p>
        </p:txBody>
      </p:sp>
      <p:sp>
        <p:nvSpPr>
          <p:cNvPr id="50" name="설명선 2(테두리 없음) 49"/>
          <p:cNvSpPr/>
          <p:nvPr/>
        </p:nvSpPr>
        <p:spPr>
          <a:xfrm>
            <a:off x="6300155" y="4148770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1976.07.20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화성탐사선 바이킹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화성의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크리세사막에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착륙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 표면의 사진을 전송</a:t>
            </a:r>
          </a:p>
        </p:txBody>
      </p:sp>
      <p:sp>
        <p:nvSpPr>
          <p:cNvPr id="52" name="설명선 2(테두리 없음) 51"/>
          <p:cNvSpPr/>
          <p:nvPr/>
        </p:nvSpPr>
        <p:spPr>
          <a:xfrm>
            <a:off x="6843035" y="3613833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57456"/>
              <a:gd name="adj6" fmla="val -1858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1976.09.03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바이킹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화성의 유토피아평원에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착륙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얼음 발견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타원 52"/>
          <p:cNvSpPr>
            <a:spLocks noChangeAspect="1"/>
          </p:cNvSpPr>
          <p:nvPr/>
        </p:nvSpPr>
        <p:spPr>
          <a:xfrm>
            <a:off x="7943387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4" name="타원 53"/>
          <p:cNvSpPr>
            <a:spLocks noChangeAspect="1"/>
          </p:cNvSpPr>
          <p:nvPr/>
        </p:nvSpPr>
        <p:spPr>
          <a:xfrm>
            <a:off x="7682816" y="3409021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5" name="타원 54"/>
          <p:cNvSpPr>
            <a:spLocks noChangeAspect="1"/>
          </p:cNvSpPr>
          <p:nvPr/>
        </p:nvSpPr>
        <p:spPr>
          <a:xfrm>
            <a:off x="7812829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6" name="타원 55"/>
          <p:cNvSpPr>
            <a:spLocks noChangeAspect="1"/>
          </p:cNvSpPr>
          <p:nvPr/>
        </p:nvSpPr>
        <p:spPr>
          <a:xfrm>
            <a:off x="7298426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7" name="설명선 2(테두리 없음) 56"/>
          <p:cNvSpPr/>
          <p:nvPr/>
        </p:nvSpPr>
        <p:spPr>
          <a:xfrm>
            <a:off x="7839855" y="2559369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05188"/>
              <a:gd name="adj6" fmla="val -673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1978. 09.26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한국형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미사일인 중장거리 지대지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유도탄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58" name="설명선 2(테두리 없음) 57"/>
          <p:cNvSpPr/>
          <p:nvPr/>
        </p:nvSpPr>
        <p:spPr>
          <a:xfrm>
            <a:off x="5377290" y="3626463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64671"/>
              <a:gd name="adj6" fmla="val -570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1975.05.</a:t>
            </a: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유럽우주기구 설립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설립 참가국은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개국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9" name="타원 58"/>
          <p:cNvSpPr>
            <a:spLocks noChangeAspect="1"/>
          </p:cNvSpPr>
          <p:nvPr/>
        </p:nvSpPr>
        <p:spPr>
          <a:xfrm>
            <a:off x="4866922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1975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0" name="타원 59"/>
          <p:cNvSpPr>
            <a:spLocks noChangeAspect="1"/>
          </p:cNvSpPr>
          <p:nvPr/>
        </p:nvSpPr>
        <p:spPr>
          <a:xfrm>
            <a:off x="8824499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1" name="타원 60"/>
          <p:cNvSpPr>
            <a:spLocks noChangeAspect="1"/>
          </p:cNvSpPr>
          <p:nvPr/>
        </p:nvSpPr>
        <p:spPr>
          <a:xfrm>
            <a:off x="8563928" y="3409021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2" name="타원 61"/>
          <p:cNvSpPr>
            <a:spLocks noChangeAspect="1"/>
          </p:cNvSpPr>
          <p:nvPr/>
        </p:nvSpPr>
        <p:spPr>
          <a:xfrm>
            <a:off x="8693941" y="3409021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3" name="타원 62"/>
          <p:cNvSpPr>
            <a:spLocks noChangeAspect="1"/>
          </p:cNvSpPr>
          <p:nvPr/>
        </p:nvSpPr>
        <p:spPr>
          <a:xfrm>
            <a:off x="8179538" y="32740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1980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4" name="설명선 2(테두리 없음) 63"/>
          <p:cNvSpPr/>
          <p:nvPr/>
        </p:nvSpPr>
        <p:spPr>
          <a:xfrm>
            <a:off x="8752691" y="2832419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03775"/>
              <a:gd name="adj6" fmla="val -774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1980. 07.18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인도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위성발사국으로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첫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로히니위성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cxnSp>
        <p:nvCxnSpPr>
          <p:cNvPr id="65" name="직선 연결선 64"/>
          <p:cNvCxnSpPr/>
          <p:nvPr/>
        </p:nvCxnSpPr>
        <p:spPr>
          <a:xfrm>
            <a:off x="3378404" y="5910448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타원 65"/>
          <p:cNvSpPr>
            <a:spLocks noChangeAspect="1"/>
          </p:cNvSpPr>
          <p:nvPr/>
        </p:nvSpPr>
        <p:spPr>
          <a:xfrm>
            <a:off x="3677593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7" name="타원 66"/>
          <p:cNvSpPr>
            <a:spLocks noChangeAspect="1"/>
          </p:cNvSpPr>
          <p:nvPr/>
        </p:nvSpPr>
        <p:spPr>
          <a:xfrm>
            <a:off x="3417022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8" name="타원 67"/>
          <p:cNvSpPr>
            <a:spLocks noChangeAspect="1"/>
          </p:cNvSpPr>
          <p:nvPr/>
        </p:nvSpPr>
        <p:spPr>
          <a:xfrm>
            <a:off x="3547035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9" name="타원 68"/>
          <p:cNvSpPr>
            <a:spLocks noChangeAspect="1"/>
          </p:cNvSpPr>
          <p:nvPr/>
        </p:nvSpPr>
        <p:spPr>
          <a:xfrm>
            <a:off x="3032632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0" name="설명선 2(테두리 없음) 69"/>
          <p:cNvSpPr/>
          <p:nvPr/>
        </p:nvSpPr>
        <p:spPr>
          <a:xfrm>
            <a:off x="3530101" y="6660157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1981.04.12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유인 우주왕복선인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컬럼비아호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36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바퀴 돈 후 귀환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1" name="타원 70"/>
          <p:cNvSpPr>
            <a:spLocks noChangeAspect="1"/>
          </p:cNvSpPr>
          <p:nvPr/>
        </p:nvSpPr>
        <p:spPr>
          <a:xfrm>
            <a:off x="4492885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2" name="타원 71"/>
          <p:cNvSpPr>
            <a:spLocks noChangeAspect="1"/>
          </p:cNvSpPr>
          <p:nvPr/>
        </p:nvSpPr>
        <p:spPr>
          <a:xfrm>
            <a:off x="4232314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3" name="타원 72"/>
          <p:cNvSpPr>
            <a:spLocks noChangeAspect="1"/>
          </p:cNvSpPr>
          <p:nvPr/>
        </p:nvSpPr>
        <p:spPr>
          <a:xfrm>
            <a:off x="4362327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4" name="타원 73"/>
          <p:cNvSpPr>
            <a:spLocks noChangeAspect="1"/>
          </p:cNvSpPr>
          <p:nvPr/>
        </p:nvSpPr>
        <p:spPr>
          <a:xfrm>
            <a:off x="3847924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5" name="설명선 2(테두리 없음) 74"/>
          <p:cNvSpPr/>
          <p:nvPr/>
        </p:nvSpPr>
        <p:spPr>
          <a:xfrm>
            <a:off x="4332930" y="6412507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70493"/>
              <a:gd name="adj6" fmla="val -388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1983.06.18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최초의 여성 우주비행사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샐리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라이드가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챌린저호에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탑승</a:t>
            </a:r>
          </a:p>
        </p:txBody>
      </p:sp>
      <p:sp>
        <p:nvSpPr>
          <p:cNvPr id="76" name="설명선 2(테두리 없음) 75"/>
          <p:cNvSpPr/>
          <p:nvPr/>
        </p:nvSpPr>
        <p:spPr>
          <a:xfrm>
            <a:off x="5204198" y="6108007"/>
            <a:ext cx="1584406" cy="348519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56841"/>
              <a:gd name="adj6" fmla="val -990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1984.11.08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우주왕복선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디스커버리호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승무원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우주에서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처음으로 위성 수거 및 수리공사 진행</a:t>
            </a:r>
          </a:p>
        </p:txBody>
      </p:sp>
      <p:sp>
        <p:nvSpPr>
          <p:cNvPr id="77" name="타원 76"/>
          <p:cNvSpPr>
            <a:spLocks noChangeAspect="1"/>
          </p:cNvSpPr>
          <p:nvPr/>
        </p:nvSpPr>
        <p:spPr>
          <a:xfrm>
            <a:off x="5284973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8" name="타원 77"/>
          <p:cNvSpPr>
            <a:spLocks noChangeAspect="1"/>
          </p:cNvSpPr>
          <p:nvPr/>
        </p:nvSpPr>
        <p:spPr>
          <a:xfrm>
            <a:off x="5024402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9" name="타원 78"/>
          <p:cNvSpPr>
            <a:spLocks noChangeAspect="1"/>
          </p:cNvSpPr>
          <p:nvPr/>
        </p:nvSpPr>
        <p:spPr>
          <a:xfrm>
            <a:off x="5154415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0" name="타원 79"/>
          <p:cNvSpPr>
            <a:spLocks noChangeAspect="1"/>
          </p:cNvSpPr>
          <p:nvPr/>
        </p:nvSpPr>
        <p:spPr>
          <a:xfrm>
            <a:off x="4640012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1984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1" name="설명선 2(테두리 없음) 80"/>
          <p:cNvSpPr/>
          <p:nvPr/>
        </p:nvSpPr>
        <p:spPr>
          <a:xfrm>
            <a:off x="5954140" y="4903511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52363"/>
              <a:gd name="adj6" fmla="val -506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1985. 01.07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핼리혜성 관측선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사키가케호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82" name="타원 81"/>
          <p:cNvSpPr>
            <a:spLocks noChangeAspect="1"/>
          </p:cNvSpPr>
          <p:nvPr/>
        </p:nvSpPr>
        <p:spPr>
          <a:xfrm>
            <a:off x="6088785" y="5883448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3" name="타원 82"/>
          <p:cNvSpPr>
            <a:spLocks noChangeAspect="1"/>
          </p:cNvSpPr>
          <p:nvPr/>
        </p:nvSpPr>
        <p:spPr>
          <a:xfrm>
            <a:off x="5828214" y="5883448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4" name="타원 83"/>
          <p:cNvSpPr>
            <a:spLocks noChangeAspect="1"/>
          </p:cNvSpPr>
          <p:nvPr/>
        </p:nvSpPr>
        <p:spPr>
          <a:xfrm>
            <a:off x="5958227" y="5883448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5" name="타원 84"/>
          <p:cNvSpPr>
            <a:spLocks noChangeAspect="1"/>
          </p:cNvSpPr>
          <p:nvPr/>
        </p:nvSpPr>
        <p:spPr>
          <a:xfrm>
            <a:off x="5443824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1985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6" name="설명선 2(테두리 없음) 85"/>
          <p:cNvSpPr/>
          <p:nvPr/>
        </p:nvSpPr>
        <p:spPr>
          <a:xfrm>
            <a:off x="6123269" y="5143003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63548"/>
              <a:gd name="adj6" fmla="val -708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1985. 07.02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유럽우주기구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핼리혜성 관측선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지오토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87" name="설명선 2(테두리 없음) 86"/>
          <p:cNvSpPr/>
          <p:nvPr/>
        </p:nvSpPr>
        <p:spPr>
          <a:xfrm>
            <a:off x="6268992" y="540969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69065"/>
              <a:gd name="adj6" fmla="val -766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1985. 08.18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핼리혜성 관측선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수이세이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88" name="타원 87"/>
          <p:cNvSpPr>
            <a:spLocks noChangeAspect="1"/>
          </p:cNvSpPr>
          <p:nvPr/>
        </p:nvSpPr>
        <p:spPr>
          <a:xfrm>
            <a:off x="7473677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9" name="타원 88"/>
          <p:cNvSpPr>
            <a:spLocks noChangeAspect="1"/>
          </p:cNvSpPr>
          <p:nvPr/>
        </p:nvSpPr>
        <p:spPr>
          <a:xfrm>
            <a:off x="7213106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0" name="타원 89"/>
          <p:cNvSpPr>
            <a:spLocks noChangeAspect="1"/>
          </p:cNvSpPr>
          <p:nvPr/>
        </p:nvSpPr>
        <p:spPr>
          <a:xfrm>
            <a:off x="7343119" y="5883448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1" name="타원 90"/>
          <p:cNvSpPr>
            <a:spLocks noChangeAspect="1"/>
          </p:cNvSpPr>
          <p:nvPr/>
        </p:nvSpPr>
        <p:spPr>
          <a:xfrm>
            <a:off x="6828716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2" name="설명선 2(테두리 없음) 91"/>
          <p:cNvSpPr/>
          <p:nvPr/>
        </p:nvSpPr>
        <p:spPr>
          <a:xfrm>
            <a:off x="7315194" y="6660157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57418"/>
              <a:gd name="adj6" fmla="val -434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1986.01.28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챌린저호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(STS-51L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폭발로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명의 우주비행사가 사망</a:t>
            </a:r>
          </a:p>
        </p:txBody>
      </p:sp>
      <p:sp>
        <p:nvSpPr>
          <p:cNvPr id="93" name="설명선 2(테두리 없음) 92"/>
          <p:cNvSpPr/>
          <p:nvPr/>
        </p:nvSpPr>
        <p:spPr>
          <a:xfrm>
            <a:off x="7577260" y="4903511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46694"/>
              <a:gd name="adj6" fmla="val -1025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1986.02.20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세대 우주정거장인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94" name="타원 93"/>
          <p:cNvSpPr>
            <a:spLocks noChangeAspect="1"/>
          </p:cNvSpPr>
          <p:nvPr/>
        </p:nvSpPr>
        <p:spPr>
          <a:xfrm>
            <a:off x="8309309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5" name="타원 94"/>
          <p:cNvSpPr>
            <a:spLocks noChangeAspect="1"/>
          </p:cNvSpPr>
          <p:nvPr/>
        </p:nvSpPr>
        <p:spPr>
          <a:xfrm>
            <a:off x="8048738" y="5883448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6" name="타원 95"/>
          <p:cNvSpPr>
            <a:spLocks noChangeAspect="1"/>
          </p:cNvSpPr>
          <p:nvPr/>
        </p:nvSpPr>
        <p:spPr>
          <a:xfrm>
            <a:off x="8178751" y="5883448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7" name="타원 96"/>
          <p:cNvSpPr>
            <a:spLocks noChangeAspect="1"/>
          </p:cNvSpPr>
          <p:nvPr/>
        </p:nvSpPr>
        <p:spPr>
          <a:xfrm>
            <a:off x="7664348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1987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8" name="설명선 2(테두리 없음) 97"/>
          <p:cNvSpPr/>
          <p:nvPr/>
        </p:nvSpPr>
        <p:spPr>
          <a:xfrm>
            <a:off x="8206505" y="5143003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63548"/>
              <a:gd name="adj6" fmla="val -708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1987. 02.23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대마젤란성운에서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초신성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1987A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폭발 발견</a:t>
            </a:r>
          </a:p>
        </p:txBody>
      </p:sp>
      <p:sp>
        <p:nvSpPr>
          <p:cNvPr id="99" name="설명선 2(테두리 없음) 98"/>
          <p:cNvSpPr/>
          <p:nvPr/>
        </p:nvSpPr>
        <p:spPr>
          <a:xfrm>
            <a:off x="8355964" y="540969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69065"/>
              <a:gd name="adj6" fmla="val -766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1987.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05.15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세계에서 가장 강력한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에네르기아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로켓 시험</a:t>
            </a:r>
          </a:p>
        </p:txBody>
      </p:sp>
    </p:spTree>
    <p:extLst>
      <p:ext uri="{BB962C8B-B14F-4D97-AF65-F5344CB8AC3E}">
        <p14:creationId xmlns:p14="http://schemas.microsoft.com/office/powerpoint/2010/main" val="30587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19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457447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065721"/>
              </p:ext>
            </p:extLst>
          </p:nvPr>
        </p:nvGraphicFramePr>
        <p:xfrm>
          <a:off x="2333626" y="1997710"/>
          <a:ext cx="8012816" cy="5256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#7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#8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29237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10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연도별 우주 개발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://ko.wikipedia.org/wiki/%EB%B6%84%EB%A5%98:%EC%97%B0%EB%8F%84%EB%B3%84_%EC%9A%B0%EC%A3%BC_%EA%B0%9C%EB%B0%9C</a:t>
            </a:r>
          </a:p>
        </p:txBody>
      </p:sp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00" name="직선 연결선 99"/>
          <p:cNvCxnSpPr/>
          <p:nvPr/>
        </p:nvCxnSpPr>
        <p:spPr>
          <a:xfrm>
            <a:off x="3323974" y="3370705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타원 100"/>
          <p:cNvSpPr>
            <a:spLocks noChangeAspect="1"/>
          </p:cNvSpPr>
          <p:nvPr/>
        </p:nvSpPr>
        <p:spPr>
          <a:xfrm>
            <a:off x="3644935" y="3343705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2" name="타원 101"/>
          <p:cNvSpPr>
            <a:spLocks noChangeAspect="1"/>
          </p:cNvSpPr>
          <p:nvPr/>
        </p:nvSpPr>
        <p:spPr>
          <a:xfrm>
            <a:off x="3384364" y="334370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3" name="타원 102"/>
          <p:cNvSpPr>
            <a:spLocks noChangeAspect="1"/>
          </p:cNvSpPr>
          <p:nvPr/>
        </p:nvSpPr>
        <p:spPr>
          <a:xfrm>
            <a:off x="3514377" y="3343705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4" name="타원 103"/>
          <p:cNvSpPr>
            <a:spLocks noChangeAspect="1"/>
          </p:cNvSpPr>
          <p:nvPr/>
        </p:nvSpPr>
        <p:spPr>
          <a:xfrm>
            <a:off x="2999974" y="320870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5" name="설명선 2(테두리 없음) 104"/>
          <p:cNvSpPr/>
          <p:nvPr/>
        </p:nvSpPr>
        <p:spPr>
          <a:xfrm>
            <a:off x="4314429" y="408345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1989.05.04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금성탐사선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마젤란호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106" name="설명선 2(테두리 없음) 105"/>
          <p:cNvSpPr/>
          <p:nvPr/>
        </p:nvSpPr>
        <p:spPr>
          <a:xfrm>
            <a:off x="3514377" y="24455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023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1988.11.15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우주왕복선 부란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에네르기아로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무인 발사 성공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07" name="타원 106"/>
          <p:cNvSpPr>
            <a:spLocks noChangeAspect="1"/>
          </p:cNvSpPr>
          <p:nvPr/>
        </p:nvSpPr>
        <p:spPr>
          <a:xfrm>
            <a:off x="4460227" y="334370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8" name="타원 107"/>
          <p:cNvSpPr>
            <a:spLocks noChangeAspect="1"/>
          </p:cNvSpPr>
          <p:nvPr/>
        </p:nvSpPr>
        <p:spPr>
          <a:xfrm>
            <a:off x="4199656" y="334370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09" name="타원 108"/>
          <p:cNvSpPr>
            <a:spLocks noChangeAspect="1"/>
          </p:cNvSpPr>
          <p:nvPr/>
        </p:nvSpPr>
        <p:spPr>
          <a:xfrm>
            <a:off x="4329669" y="3343705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0" name="타원 109"/>
          <p:cNvSpPr>
            <a:spLocks noChangeAspect="1"/>
          </p:cNvSpPr>
          <p:nvPr/>
        </p:nvSpPr>
        <p:spPr>
          <a:xfrm>
            <a:off x="3815266" y="320870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1" name="설명선 2(테두리 없음) 110"/>
          <p:cNvSpPr/>
          <p:nvPr/>
        </p:nvSpPr>
        <p:spPr>
          <a:xfrm>
            <a:off x="4463338" y="27447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08265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1989.08.08  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유럽우주기구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히파르코스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위성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만개의 별지도 완성</a:t>
            </a:r>
          </a:p>
        </p:txBody>
      </p:sp>
      <p:sp>
        <p:nvSpPr>
          <p:cNvPr id="112" name="타원 111"/>
          <p:cNvSpPr>
            <a:spLocks noChangeAspect="1"/>
          </p:cNvSpPr>
          <p:nvPr/>
        </p:nvSpPr>
        <p:spPr>
          <a:xfrm>
            <a:off x="4716140" y="3343705"/>
            <a:ext cx="54000" cy="5400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3" name="타원 112"/>
          <p:cNvSpPr>
            <a:spLocks noChangeAspect="1"/>
          </p:cNvSpPr>
          <p:nvPr/>
        </p:nvSpPr>
        <p:spPr>
          <a:xfrm>
            <a:off x="4585582" y="3343705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4" name="설명선 2(테두리 없음) 113"/>
          <p:cNvSpPr/>
          <p:nvPr/>
        </p:nvSpPr>
        <p:spPr>
          <a:xfrm>
            <a:off x="4557118" y="3827633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61044"/>
              <a:gd name="adj6" fmla="val -378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1989.08.24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보이저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해왕성에서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개의 위성과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개의 고리를 발견</a:t>
            </a:r>
          </a:p>
        </p:txBody>
      </p:sp>
      <p:sp>
        <p:nvSpPr>
          <p:cNvPr id="115" name="설명선 2(테두리 없음) 114"/>
          <p:cNvSpPr/>
          <p:nvPr/>
        </p:nvSpPr>
        <p:spPr>
          <a:xfrm>
            <a:off x="5549494" y="244090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5974"/>
              <a:gd name="adj6" fmla="val -4999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1989. 10.10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항공우주연구소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개소</a:t>
            </a:r>
          </a:p>
        </p:txBody>
      </p:sp>
      <p:sp>
        <p:nvSpPr>
          <p:cNvPr id="116" name="설명선 2(테두리 없음) 115"/>
          <p:cNvSpPr/>
          <p:nvPr/>
        </p:nvSpPr>
        <p:spPr>
          <a:xfrm>
            <a:off x="5182616" y="3588141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77899"/>
              <a:gd name="adj6" fmla="val -2262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1989.10.18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목성탐사선 갈릴레오 발사</a:t>
            </a:r>
          </a:p>
        </p:txBody>
      </p:sp>
      <p:sp>
        <p:nvSpPr>
          <p:cNvPr id="117" name="타원 116"/>
          <p:cNvSpPr>
            <a:spLocks noChangeAspect="1"/>
          </p:cNvSpPr>
          <p:nvPr/>
        </p:nvSpPr>
        <p:spPr>
          <a:xfrm>
            <a:off x="6131044" y="3343705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8" name="타원 117"/>
          <p:cNvSpPr>
            <a:spLocks noChangeAspect="1"/>
          </p:cNvSpPr>
          <p:nvPr/>
        </p:nvSpPr>
        <p:spPr>
          <a:xfrm>
            <a:off x="5870473" y="3343705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19" name="타원 118"/>
          <p:cNvSpPr>
            <a:spLocks noChangeAspect="1"/>
          </p:cNvSpPr>
          <p:nvPr/>
        </p:nvSpPr>
        <p:spPr>
          <a:xfrm>
            <a:off x="6000486" y="3343705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0" name="타원 119"/>
          <p:cNvSpPr>
            <a:spLocks noChangeAspect="1"/>
          </p:cNvSpPr>
          <p:nvPr/>
        </p:nvSpPr>
        <p:spPr>
          <a:xfrm>
            <a:off x="5486083" y="320870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1990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1" name="설명선 2(테두리 없음) 120"/>
          <p:cNvSpPr/>
          <p:nvPr/>
        </p:nvSpPr>
        <p:spPr>
          <a:xfrm>
            <a:off x="6001025" y="27447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08265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1990.01.24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탐사선인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히텐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</a:p>
        </p:txBody>
      </p:sp>
      <p:sp>
        <p:nvSpPr>
          <p:cNvPr id="122" name="설명선 2(테두리 없음) 121"/>
          <p:cNvSpPr/>
          <p:nvPr/>
        </p:nvSpPr>
        <p:spPr>
          <a:xfrm>
            <a:off x="6243015" y="408345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1109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1990.04.25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디스커버리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우주왕복선에 실어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허블우주망원경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</a:p>
        </p:txBody>
      </p:sp>
      <p:sp>
        <p:nvSpPr>
          <p:cNvPr id="123" name="설명선 2(테두리 없음) 122"/>
          <p:cNvSpPr/>
          <p:nvPr/>
        </p:nvSpPr>
        <p:spPr>
          <a:xfrm>
            <a:off x="6396668" y="381130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55375"/>
              <a:gd name="adj6" fmla="val -1306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1989.10.06 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미국과 유럽이 공동으로 태양탐사선 율리시스 발사</a:t>
            </a:r>
          </a:p>
        </p:txBody>
      </p:sp>
      <p:sp>
        <p:nvSpPr>
          <p:cNvPr id="124" name="직사각형 123"/>
          <p:cNvSpPr/>
          <p:nvPr/>
        </p:nvSpPr>
        <p:spPr>
          <a:xfrm>
            <a:off x="6190868" y="4266447"/>
            <a:ext cx="33607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※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허블우주망원경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(Hubble space telescope; HST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항공우주국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(NASA)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에서 쏘아 올려 지구 대기권 밖에서 지구 궤도를 돌고 있는 천문 관측용 망원경</a:t>
            </a:r>
          </a:p>
        </p:txBody>
      </p:sp>
      <p:sp>
        <p:nvSpPr>
          <p:cNvPr id="125" name="타원 124"/>
          <p:cNvSpPr>
            <a:spLocks noChangeAspect="1"/>
          </p:cNvSpPr>
          <p:nvPr/>
        </p:nvSpPr>
        <p:spPr>
          <a:xfrm>
            <a:off x="7074611" y="3343705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6" name="타원 125"/>
          <p:cNvSpPr>
            <a:spLocks noChangeAspect="1"/>
          </p:cNvSpPr>
          <p:nvPr/>
        </p:nvSpPr>
        <p:spPr>
          <a:xfrm>
            <a:off x="6814040" y="3343705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7" name="타원 126"/>
          <p:cNvSpPr>
            <a:spLocks noChangeAspect="1"/>
          </p:cNvSpPr>
          <p:nvPr/>
        </p:nvSpPr>
        <p:spPr>
          <a:xfrm>
            <a:off x="6944053" y="3343705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28" name="타원 127"/>
          <p:cNvSpPr>
            <a:spLocks noChangeAspect="1"/>
          </p:cNvSpPr>
          <p:nvPr/>
        </p:nvSpPr>
        <p:spPr>
          <a:xfrm>
            <a:off x="6429650" y="320870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29" name="설명선 2(테두리 없음) 128"/>
          <p:cNvSpPr/>
          <p:nvPr/>
        </p:nvSpPr>
        <p:spPr>
          <a:xfrm>
            <a:off x="6971053" y="244090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4669"/>
              <a:gd name="adj6" fmla="val -724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1991.08.30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우주천문학연구소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(ISAS),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가고시마우주기지에서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플레어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관측위성인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솔라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</a:p>
        </p:txBody>
      </p:sp>
      <p:sp>
        <p:nvSpPr>
          <p:cNvPr id="130" name="타원 129"/>
          <p:cNvSpPr>
            <a:spLocks noChangeAspect="1"/>
          </p:cNvSpPr>
          <p:nvPr/>
        </p:nvSpPr>
        <p:spPr>
          <a:xfrm>
            <a:off x="7728048" y="3343705"/>
            <a:ext cx="54000" cy="540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1" name="타원 130"/>
          <p:cNvSpPr>
            <a:spLocks noChangeAspect="1"/>
          </p:cNvSpPr>
          <p:nvPr/>
        </p:nvSpPr>
        <p:spPr>
          <a:xfrm>
            <a:off x="7858061" y="3343705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2" name="타원 131"/>
          <p:cNvSpPr>
            <a:spLocks noChangeAspect="1"/>
          </p:cNvSpPr>
          <p:nvPr/>
        </p:nvSpPr>
        <p:spPr>
          <a:xfrm>
            <a:off x="7343658" y="320870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1992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33" name="설명선 2(테두리 없음) 132"/>
          <p:cNvSpPr/>
          <p:nvPr/>
        </p:nvSpPr>
        <p:spPr>
          <a:xfrm>
            <a:off x="7862954" y="27066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32516"/>
              <a:gd name="adj6" fmla="val -596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1992.04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소련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지구관측망원경인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스펙트르를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우주정거장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미르에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부착</a:t>
            </a:r>
          </a:p>
        </p:txBody>
      </p:sp>
      <p:sp>
        <p:nvSpPr>
          <p:cNvPr id="134" name="설명선 2(테두리 없음) 133"/>
          <p:cNvSpPr/>
          <p:nvPr/>
        </p:nvSpPr>
        <p:spPr>
          <a:xfrm>
            <a:off x="8118854" y="2978519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27558"/>
              <a:gd name="adj6" fmla="val -12645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1992. 08.11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프랑스령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기아나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쿠루우주과학기지에서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최초의 인공위성 ‘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호’ 발사 </a:t>
            </a:r>
          </a:p>
        </p:txBody>
      </p:sp>
      <p:cxnSp>
        <p:nvCxnSpPr>
          <p:cNvPr id="135" name="직선 연결선 134"/>
          <p:cNvCxnSpPr/>
          <p:nvPr/>
        </p:nvCxnSpPr>
        <p:spPr>
          <a:xfrm>
            <a:off x="3411062" y="5975764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타원 135"/>
          <p:cNvSpPr>
            <a:spLocks noChangeAspect="1"/>
          </p:cNvSpPr>
          <p:nvPr/>
        </p:nvSpPr>
        <p:spPr>
          <a:xfrm>
            <a:off x="3710251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7" name="타원 136"/>
          <p:cNvSpPr>
            <a:spLocks noChangeAspect="1"/>
          </p:cNvSpPr>
          <p:nvPr/>
        </p:nvSpPr>
        <p:spPr>
          <a:xfrm>
            <a:off x="3449680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8" name="타원 137"/>
          <p:cNvSpPr>
            <a:spLocks noChangeAspect="1"/>
          </p:cNvSpPr>
          <p:nvPr/>
        </p:nvSpPr>
        <p:spPr>
          <a:xfrm>
            <a:off x="3579693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39" name="타원 138"/>
          <p:cNvSpPr>
            <a:spLocks noChangeAspect="1"/>
          </p:cNvSpPr>
          <p:nvPr/>
        </p:nvSpPr>
        <p:spPr>
          <a:xfrm>
            <a:off x="3065290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0" name="설명선 2(테두리 없음) 139"/>
          <p:cNvSpPr/>
          <p:nvPr/>
        </p:nvSpPr>
        <p:spPr>
          <a:xfrm>
            <a:off x="3880582" y="48215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96522"/>
              <a:gd name="adj6" fmla="val -213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1993. 09.26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KAIST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인공위성센터에서 만든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141" name="타원 140"/>
          <p:cNvSpPr>
            <a:spLocks noChangeAspect="1"/>
          </p:cNvSpPr>
          <p:nvPr/>
        </p:nvSpPr>
        <p:spPr>
          <a:xfrm>
            <a:off x="4525543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2" name="타원 141"/>
          <p:cNvSpPr>
            <a:spLocks noChangeAspect="1"/>
          </p:cNvSpPr>
          <p:nvPr/>
        </p:nvSpPr>
        <p:spPr>
          <a:xfrm>
            <a:off x="4264972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3" name="타원 142"/>
          <p:cNvSpPr>
            <a:spLocks noChangeAspect="1"/>
          </p:cNvSpPr>
          <p:nvPr/>
        </p:nvSpPr>
        <p:spPr>
          <a:xfrm>
            <a:off x="4394985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4" name="타원 143"/>
          <p:cNvSpPr>
            <a:spLocks noChangeAspect="1"/>
          </p:cNvSpPr>
          <p:nvPr/>
        </p:nvSpPr>
        <p:spPr>
          <a:xfrm>
            <a:off x="3880582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1995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5" name="설명선 2(테두리 없음) 144"/>
          <p:cNvSpPr/>
          <p:nvPr/>
        </p:nvSpPr>
        <p:spPr>
          <a:xfrm>
            <a:off x="4519038" y="5109596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93346"/>
              <a:gd name="adj6" fmla="val -1170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1995. 08.05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첫 민간 상용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통신위성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케이프커내버럴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공군기지에서 발사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46" name="타원 145"/>
          <p:cNvSpPr>
            <a:spLocks noChangeAspect="1"/>
          </p:cNvSpPr>
          <p:nvPr/>
        </p:nvSpPr>
        <p:spPr>
          <a:xfrm>
            <a:off x="5351539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7" name="타원 146"/>
          <p:cNvSpPr>
            <a:spLocks noChangeAspect="1"/>
          </p:cNvSpPr>
          <p:nvPr/>
        </p:nvSpPr>
        <p:spPr>
          <a:xfrm>
            <a:off x="5090968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8" name="타원 147"/>
          <p:cNvSpPr>
            <a:spLocks noChangeAspect="1"/>
          </p:cNvSpPr>
          <p:nvPr/>
        </p:nvSpPr>
        <p:spPr>
          <a:xfrm>
            <a:off x="5220981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49" name="타원 148"/>
          <p:cNvSpPr>
            <a:spLocks noChangeAspect="1"/>
          </p:cNvSpPr>
          <p:nvPr/>
        </p:nvSpPr>
        <p:spPr>
          <a:xfrm>
            <a:off x="4706578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0" name="설명선 2(테두리 없음) 149"/>
          <p:cNvSpPr/>
          <p:nvPr/>
        </p:nvSpPr>
        <p:spPr>
          <a:xfrm>
            <a:off x="5259353" y="547382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74297"/>
              <a:gd name="adj6" fmla="val -732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1996. 01.14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151" name="타원 150"/>
          <p:cNvSpPr>
            <a:spLocks noChangeAspect="1"/>
          </p:cNvSpPr>
          <p:nvPr/>
        </p:nvSpPr>
        <p:spPr>
          <a:xfrm>
            <a:off x="6120385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2" name="타원 151"/>
          <p:cNvSpPr>
            <a:spLocks noChangeAspect="1"/>
          </p:cNvSpPr>
          <p:nvPr/>
        </p:nvSpPr>
        <p:spPr>
          <a:xfrm>
            <a:off x="5859814" y="5948764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3" name="타원 152"/>
          <p:cNvSpPr>
            <a:spLocks noChangeAspect="1"/>
          </p:cNvSpPr>
          <p:nvPr/>
        </p:nvSpPr>
        <p:spPr>
          <a:xfrm>
            <a:off x="5989827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4" name="타원 153"/>
          <p:cNvSpPr>
            <a:spLocks noChangeAspect="1"/>
          </p:cNvSpPr>
          <p:nvPr/>
        </p:nvSpPr>
        <p:spPr>
          <a:xfrm>
            <a:off x="5475424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1997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5" name="설명선 2(테두리 없음) 154"/>
          <p:cNvSpPr/>
          <p:nvPr/>
        </p:nvSpPr>
        <p:spPr>
          <a:xfrm>
            <a:off x="5973857" y="6708581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49859"/>
              <a:gd name="adj6" fmla="val -46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1997.09.11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 화성 탐사선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서베이어호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(96’11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 표면을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년간 정밀 조사하기 위해 화성궤도 선회 시작</a:t>
            </a:r>
          </a:p>
        </p:txBody>
      </p:sp>
      <p:sp>
        <p:nvSpPr>
          <p:cNvPr id="156" name="타원 155"/>
          <p:cNvSpPr>
            <a:spLocks noChangeAspect="1"/>
          </p:cNvSpPr>
          <p:nvPr/>
        </p:nvSpPr>
        <p:spPr>
          <a:xfrm>
            <a:off x="6912473" y="5948764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7" name="타원 156"/>
          <p:cNvSpPr>
            <a:spLocks noChangeAspect="1"/>
          </p:cNvSpPr>
          <p:nvPr/>
        </p:nvSpPr>
        <p:spPr>
          <a:xfrm>
            <a:off x="6651902" y="5948764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8" name="타원 157"/>
          <p:cNvSpPr>
            <a:spLocks noChangeAspect="1"/>
          </p:cNvSpPr>
          <p:nvPr/>
        </p:nvSpPr>
        <p:spPr>
          <a:xfrm>
            <a:off x="6781915" y="5948764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59" name="타원 158"/>
          <p:cNvSpPr>
            <a:spLocks noChangeAspect="1"/>
          </p:cNvSpPr>
          <p:nvPr/>
        </p:nvSpPr>
        <p:spPr>
          <a:xfrm>
            <a:off x="6267512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0" name="설명선 2(테두리 없음) 159"/>
          <p:cNvSpPr/>
          <p:nvPr/>
        </p:nvSpPr>
        <p:spPr>
          <a:xfrm>
            <a:off x="6843576" y="4821564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98726"/>
              <a:gd name="adj6" fmla="val -860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1998.01.29</a:t>
            </a: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개 나라가 국제 우주 정거장 건설 계획에 서명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 우주 정거장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연구시설을 갖춘 다국적 우주정거장</a:t>
            </a:r>
          </a:p>
        </p:txBody>
      </p:sp>
      <p:sp>
        <p:nvSpPr>
          <p:cNvPr id="161" name="설명선 2(테두리 없음) 160"/>
          <p:cNvSpPr/>
          <p:nvPr/>
        </p:nvSpPr>
        <p:spPr>
          <a:xfrm>
            <a:off x="7059970" y="5200605"/>
            <a:ext cx="2681900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57630"/>
              <a:gd name="adj6" fmla="val -928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1998.11.20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국제우주정거장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(ISS)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시설인 러시아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다목적 모듈인 자랴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일출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발사됨</a:t>
            </a:r>
          </a:p>
        </p:txBody>
      </p:sp>
      <p:sp>
        <p:nvSpPr>
          <p:cNvPr id="162" name="타원 161"/>
          <p:cNvSpPr>
            <a:spLocks noChangeAspect="1"/>
          </p:cNvSpPr>
          <p:nvPr/>
        </p:nvSpPr>
        <p:spPr>
          <a:xfrm>
            <a:off x="7685511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63" name="타원 162"/>
          <p:cNvSpPr>
            <a:spLocks noChangeAspect="1"/>
          </p:cNvSpPr>
          <p:nvPr/>
        </p:nvSpPr>
        <p:spPr>
          <a:xfrm>
            <a:off x="7424940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64" name="타원 163"/>
          <p:cNvSpPr>
            <a:spLocks noChangeAspect="1"/>
          </p:cNvSpPr>
          <p:nvPr/>
        </p:nvSpPr>
        <p:spPr>
          <a:xfrm>
            <a:off x="7554953" y="5948764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65" name="타원 164"/>
          <p:cNvSpPr>
            <a:spLocks noChangeAspect="1"/>
          </p:cNvSpPr>
          <p:nvPr/>
        </p:nvSpPr>
        <p:spPr>
          <a:xfrm>
            <a:off x="7040550" y="5813764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6" name="설명선 2(테두리 없음) 165"/>
          <p:cNvSpPr/>
          <p:nvPr/>
        </p:nvSpPr>
        <p:spPr>
          <a:xfrm>
            <a:off x="7523203" y="6417646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61044"/>
              <a:gd name="adj6" fmla="val -378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1999. 05.26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독자적으로 설계한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인공위성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  <p:sp>
        <p:nvSpPr>
          <p:cNvPr id="167" name="설명선 2(테두리 없음) 166"/>
          <p:cNvSpPr/>
          <p:nvPr/>
        </p:nvSpPr>
        <p:spPr>
          <a:xfrm>
            <a:off x="7709706" y="5473828"/>
            <a:ext cx="2291532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69888"/>
              <a:gd name="adj6" fmla="val -538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1999.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09.05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남미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프랑스령 기아나 우주센터에서 발사된 최첨단 통신 방송 복합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8" name="설명선 2(테두리 없음) 167"/>
          <p:cNvSpPr/>
          <p:nvPr/>
        </p:nvSpPr>
        <p:spPr>
          <a:xfrm>
            <a:off x="7906556" y="6052001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8768"/>
              <a:gd name="adj6" fmla="val -1034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1999.12.21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kumimoji="1" lang="en-US" altLang="ko-KR" sz="700" b="1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다목적 실용위성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아리랑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 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</a:p>
        </p:txBody>
      </p:sp>
    </p:spTree>
    <p:extLst>
      <p:ext uri="{BB962C8B-B14F-4D97-AF65-F5344CB8AC3E}">
        <p14:creationId xmlns:p14="http://schemas.microsoft.com/office/powerpoint/2010/main" val="23724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-94" y="3244448"/>
            <a:ext cx="10692000" cy="4320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7513" tIns="73756" rIns="147513" bIns="73756" anchor="ctr"/>
          <a:lstStyle/>
          <a:p>
            <a:pPr algn="ctr" defTabSz="1475128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8879" y="2598117"/>
            <a:ext cx="3706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 smtClean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200. </a:t>
            </a:r>
            <a:r>
              <a:rPr lang="ko-KR" altLang="en-US" sz="3600" b="1" dirty="0">
                <a:gradFill>
                  <a:gsLst>
                    <a:gs pos="0">
                      <a:prstClr val="black">
                        <a:lumMod val="75000"/>
                        <a:lumOff val="25000"/>
                      </a:prstClr>
                    </a:gs>
                    <a:gs pos="100000">
                      <a:prstClr val="black">
                        <a:lumMod val="75000"/>
                        <a:lumOff val="2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전시연출계획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7134194" y="3597181"/>
            <a:ext cx="3312368" cy="82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58076" tIns="58076" rIns="58076" bIns="58076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210 </a:t>
            </a:r>
            <a:r>
              <a:rPr lang="ko-KR" altLang="en-US" sz="160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연출 </a:t>
            </a:r>
            <a:r>
              <a:rPr lang="ko-KR" altLang="en-US" sz="1600" dirty="0" err="1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총괄표</a:t>
            </a:r>
            <a:r>
              <a:rPr lang="ko-KR" altLang="en-US" sz="160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600" dirty="0" smtClean="0">
              <a:gradFill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100000">
                    <a:prstClr val="black">
                      <a:lumMod val="65000"/>
                      <a:lumOff val="3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60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 </a:t>
            </a:r>
            <a:r>
              <a:rPr lang="ko-KR" altLang="en-US" sz="1600" dirty="0" smtClean="0">
                <a:gradFill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100000">
                      <a:prstClr val="black">
                        <a:lumMod val="65000"/>
                        <a:lumOff val="3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</p:spTree>
    <p:extLst>
      <p:ext uri="{BB962C8B-B14F-4D97-AF65-F5344CB8AC3E}">
        <p14:creationId xmlns:p14="http://schemas.microsoft.com/office/powerpoint/2010/main" val="19098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20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61863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543039"/>
              </p:ext>
            </p:extLst>
          </p:nvPr>
        </p:nvGraphicFramePr>
        <p:xfrm>
          <a:off x="2333626" y="1997710"/>
          <a:ext cx="8012816" cy="5256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#9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#10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423061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3476378" y="3359819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/>
          <p:cNvSpPr>
            <a:spLocks noChangeAspect="1"/>
          </p:cNvSpPr>
          <p:nvPr/>
        </p:nvSpPr>
        <p:spPr>
          <a:xfrm>
            <a:off x="3797339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4" name="타원 23"/>
          <p:cNvSpPr>
            <a:spLocks noChangeAspect="1"/>
          </p:cNvSpPr>
          <p:nvPr/>
        </p:nvSpPr>
        <p:spPr>
          <a:xfrm>
            <a:off x="3536768" y="3332819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6" name="타원 25"/>
          <p:cNvSpPr>
            <a:spLocks noChangeAspect="1"/>
          </p:cNvSpPr>
          <p:nvPr/>
        </p:nvSpPr>
        <p:spPr>
          <a:xfrm>
            <a:off x="3666781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타원 26"/>
          <p:cNvSpPr>
            <a:spLocks noChangeAspect="1"/>
          </p:cNvSpPr>
          <p:nvPr/>
        </p:nvSpPr>
        <p:spPr>
          <a:xfrm>
            <a:off x="3152378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설명선 2(테두리 없음) 27"/>
          <p:cNvSpPr/>
          <p:nvPr/>
        </p:nvSpPr>
        <p:spPr>
          <a:xfrm>
            <a:off x="4433639" y="4237668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04974"/>
              <a:gd name="adj6" fmla="val -429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2003.02.01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우주왕복선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컬럼비아호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28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우주비행을 마치고 지구로 귀환하다 공중폭발</a:t>
            </a:r>
          </a:p>
        </p:txBody>
      </p:sp>
      <p:sp>
        <p:nvSpPr>
          <p:cNvPr id="29" name="설명선 2(테두리 없음) 28"/>
          <p:cNvSpPr/>
          <p:nvPr/>
        </p:nvSpPr>
        <p:spPr>
          <a:xfrm>
            <a:off x="3666781" y="243467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023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2001.04.28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우주관광객인 미국인 사업가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데니스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티토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러시아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우주선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소유즈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·TM32'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우주선에 탑승</a:t>
            </a:r>
          </a:p>
        </p:txBody>
      </p:sp>
      <p:sp>
        <p:nvSpPr>
          <p:cNvPr id="30" name="타원 29"/>
          <p:cNvSpPr>
            <a:spLocks noChangeAspect="1"/>
          </p:cNvSpPr>
          <p:nvPr/>
        </p:nvSpPr>
        <p:spPr>
          <a:xfrm>
            <a:off x="4585197" y="3332819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1" name="타원 30"/>
          <p:cNvSpPr>
            <a:spLocks noChangeAspect="1"/>
          </p:cNvSpPr>
          <p:nvPr/>
        </p:nvSpPr>
        <p:spPr>
          <a:xfrm>
            <a:off x="4324626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2" name="타원 31"/>
          <p:cNvSpPr>
            <a:spLocks noChangeAspect="1"/>
          </p:cNvSpPr>
          <p:nvPr/>
        </p:nvSpPr>
        <p:spPr>
          <a:xfrm>
            <a:off x="4454639" y="3332819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3" name="타원 32"/>
          <p:cNvSpPr>
            <a:spLocks noChangeAspect="1"/>
          </p:cNvSpPr>
          <p:nvPr/>
        </p:nvSpPr>
        <p:spPr>
          <a:xfrm>
            <a:off x="3940236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설명선 2(테두리 없음) 33"/>
          <p:cNvSpPr/>
          <p:nvPr/>
        </p:nvSpPr>
        <p:spPr>
          <a:xfrm>
            <a:off x="4697187" y="2836422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73855"/>
              <a:gd name="adj6" fmla="val -1130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2003.09.27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과학기술위성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우리별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순수 우리나라의 기술로 개발한 저궤도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소형위성이며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국내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천문우주관측위성</a:t>
            </a:r>
          </a:p>
        </p:txBody>
      </p:sp>
      <p:sp>
        <p:nvSpPr>
          <p:cNvPr id="35" name="설명선 2(테두리 없음) 34"/>
          <p:cNvSpPr/>
          <p:nvPr/>
        </p:nvSpPr>
        <p:spPr>
          <a:xfrm>
            <a:off x="5093765" y="345961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3806"/>
              <a:gd name="adj6" fmla="val -24635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2003.10.15 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유인 우주선 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선저우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 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번째로 유인우주선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보유국 대열에 합류 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6" name="설명선 2(테두리 없음) 35"/>
          <p:cNvSpPr/>
          <p:nvPr/>
        </p:nvSpPr>
        <p:spPr>
          <a:xfrm>
            <a:off x="4801665" y="3859787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74902"/>
              <a:gd name="adj6" fmla="val -1709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2003.09.27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유럽최초의 무인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달탐사선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7" name="타원 36"/>
          <p:cNvSpPr>
            <a:spLocks noChangeAspect="1"/>
          </p:cNvSpPr>
          <p:nvPr/>
        </p:nvSpPr>
        <p:spPr>
          <a:xfrm>
            <a:off x="6628855" y="3332819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타원 37"/>
          <p:cNvSpPr>
            <a:spLocks noChangeAspect="1"/>
          </p:cNvSpPr>
          <p:nvPr/>
        </p:nvSpPr>
        <p:spPr>
          <a:xfrm>
            <a:off x="6368284" y="3332819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9" name="타원 38"/>
          <p:cNvSpPr>
            <a:spLocks noChangeAspect="1"/>
          </p:cNvSpPr>
          <p:nvPr/>
        </p:nvSpPr>
        <p:spPr>
          <a:xfrm>
            <a:off x="6498297" y="3332819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0" name="타원 39"/>
          <p:cNvSpPr>
            <a:spLocks noChangeAspect="1"/>
          </p:cNvSpPr>
          <p:nvPr/>
        </p:nvSpPr>
        <p:spPr>
          <a:xfrm>
            <a:off x="5983894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1" name="설명선 2(테두리 없음) 40"/>
          <p:cNvSpPr/>
          <p:nvPr/>
        </p:nvSpPr>
        <p:spPr>
          <a:xfrm>
            <a:off x="6612916" y="232310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52429"/>
              <a:gd name="adj6" fmla="val -1096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2006.07.28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다목적 실용위성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아리랑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미터급 해상도 관측 위성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보유국으로 합류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설명선 2(테두리 없음) 44"/>
          <p:cNvSpPr/>
          <p:nvPr/>
        </p:nvSpPr>
        <p:spPr>
          <a:xfrm>
            <a:off x="6693277" y="2693400"/>
            <a:ext cx="2178050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34397"/>
              <a:gd name="adj6" fmla="val -8025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2006.08.22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한국통신에서 개발한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민군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겸용 정지궤도 통신위성</a:t>
            </a:r>
          </a:p>
        </p:txBody>
      </p:sp>
      <p:sp>
        <p:nvSpPr>
          <p:cNvPr id="46" name="설명선 2(테두리 없음) 45"/>
          <p:cNvSpPr/>
          <p:nvPr/>
        </p:nvSpPr>
        <p:spPr>
          <a:xfrm>
            <a:off x="6731532" y="4237668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04974"/>
              <a:gd name="adj6" fmla="val -429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2006.10.25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NASA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쌍둥이 태양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관측위성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스테레오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7" name="설명선 2(테두리 없음) 46"/>
          <p:cNvSpPr/>
          <p:nvPr/>
        </p:nvSpPr>
        <p:spPr>
          <a:xfrm>
            <a:off x="7120782" y="3859787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74902"/>
              <a:gd name="adj6" fmla="val -1709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2006.12.27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프랑스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국립우주센터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태양계 밖의 행성 탐사 위성 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코로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0" name="타원 49"/>
          <p:cNvSpPr>
            <a:spLocks noChangeAspect="1"/>
          </p:cNvSpPr>
          <p:nvPr/>
        </p:nvSpPr>
        <p:spPr>
          <a:xfrm>
            <a:off x="6763283" y="3332819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2" name="설명선 2(테두리 없음) 51"/>
          <p:cNvSpPr/>
          <p:nvPr/>
        </p:nvSpPr>
        <p:spPr>
          <a:xfrm>
            <a:off x="7761157" y="3496620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41946"/>
              <a:gd name="adj6" fmla="val -768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2007.02.24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정찰위성 레이더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호기 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타원 52"/>
          <p:cNvSpPr>
            <a:spLocks noChangeAspect="1"/>
          </p:cNvSpPr>
          <p:nvPr/>
        </p:nvSpPr>
        <p:spPr>
          <a:xfrm>
            <a:off x="7852991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4" name="타원 53"/>
          <p:cNvSpPr>
            <a:spLocks noChangeAspect="1"/>
          </p:cNvSpPr>
          <p:nvPr/>
        </p:nvSpPr>
        <p:spPr>
          <a:xfrm>
            <a:off x="7592420" y="3332819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5" name="타원 54"/>
          <p:cNvSpPr>
            <a:spLocks noChangeAspect="1"/>
          </p:cNvSpPr>
          <p:nvPr/>
        </p:nvSpPr>
        <p:spPr>
          <a:xfrm>
            <a:off x="7722433" y="3332819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6" name="타원 55"/>
          <p:cNvSpPr>
            <a:spLocks noChangeAspect="1"/>
          </p:cNvSpPr>
          <p:nvPr/>
        </p:nvSpPr>
        <p:spPr>
          <a:xfrm>
            <a:off x="7208030" y="3197819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2007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7" name="타원 56"/>
          <p:cNvSpPr>
            <a:spLocks noChangeAspect="1"/>
          </p:cNvSpPr>
          <p:nvPr/>
        </p:nvSpPr>
        <p:spPr>
          <a:xfrm>
            <a:off x="7987419" y="3332819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58" name="설명선 2(테두리 없음) 57"/>
          <p:cNvSpPr/>
          <p:nvPr/>
        </p:nvSpPr>
        <p:spPr>
          <a:xfrm>
            <a:off x="8216165" y="2980438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30730"/>
              <a:gd name="adj6" fmla="val -2582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2007.10.24 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탐사 우주선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창어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59" name="직선 연결선 58"/>
          <p:cNvCxnSpPr/>
          <p:nvPr/>
        </p:nvCxnSpPr>
        <p:spPr>
          <a:xfrm>
            <a:off x="3465492" y="5910448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타원 59"/>
          <p:cNvSpPr>
            <a:spLocks noChangeAspect="1"/>
          </p:cNvSpPr>
          <p:nvPr/>
        </p:nvSpPr>
        <p:spPr>
          <a:xfrm>
            <a:off x="3764681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1" name="타원 60"/>
          <p:cNvSpPr>
            <a:spLocks noChangeAspect="1"/>
          </p:cNvSpPr>
          <p:nvPr/>
        </p:nvSpPr>
        <p:spPr>
          <a:xfrm>
            <a:off x="3504110" y="5883448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2" name="타원 61"/>
          <p:cNvSpPr>
            <a:spLocks noChangeAspect="1"/>
          </p:cNvSpPr>
          <p:nvPr/>
        </p:nvSpPr>
        <p:spPr>
          <a:xfrm>
            <a:off x="3634123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3" name="타원 62"/>
          <p:cNvSpPr>
            <a:spLocks noChangeAspect="1"/>
          </p:cNvSpPr>
          <p:nvPr/>
        </p:nvSpPr>
        <p:spPr>
          <a:xfrm>
            <a:off x="3119720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2008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4" name="설명선 2(테두리 없음) 63"/>
          <p:cNvSpPr/>
          <p:nvPr/>
        </p:nvSpPr>
        <p:spPr>
          <a:xfrm>
            <a:off x="3707775" y="4750602"/>
            <a:ext cx="2423377" cy="288032"/>
          </a:xfrm>
          <a:prstGeom prst="callout2">
            <a:avLst>
              <a:gd name="adj1" fmla="val 48611"/>
              <a:gd name="adj2" fmla="val -466"/>
              <a:gd name="adj3" fmla="val 48612"/>
              <a:gd name="adj4" fmla="val -5496"/>
              <a:gd name="adj5" fmla="val 399631"/>
              <a:gd name="adj6" fmla="val -74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2008.02.14  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유럽 최초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우주실험실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컬럼버스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국제우주정거장 설치 완료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5" name="설명선 2(테두리 없음) 64"/>
          <p:cNvSpPr/>
          <p:nvPr/>
        </p:nvSpPr>
        <p:spPr>
          <a:xfrm>
            <a:off x="3818681" y="5013350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11173"/>
              <a:gd name="adj6" fmla="val -812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2008.04.08 </a:t>
            </a:r>
          </a:p>
          <a:p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최초 우주인 이소연 탄생 </a:t>
            </a:r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소유즈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TMA-12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탑승하여 국제우주정거장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(ISS)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도착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국제우주정거장에서 총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일간 다양한 과학기술임무를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수행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2010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년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19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소유즈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TMA-11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편으로 지구로 귀환</a:t>
            </a:r>
          </a:p>
        </p:txBody>
      </p:sp>
      <p:sp>
        <p:nvSpPr>
          <p:cNvPr id="66" name="타원 65"/>
          <p:cNvSpPr>
            <a:spLocks noChangeAspect="1"/>
          </p:cNvSpPr>
          <p:nvPr/>
        </p:nvSpPr>
        <p:spPr>
          <a:xfrm>
            <a:off x="4874324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7" name="타원 66"/>
          <p:cNvSpPr>
            <a:spLocks noChangeAspect="1"/>
          </p:cNvSpPr>
          <p:nvPr/>
        </p:nvSpPr>
        <p:spPr>
          <a:xfrm>
            <a:off x="4613753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8" name="타원 67"/>
          <p:cNvSpPr>
            <a:spLocks noChangeAspect="1"/>
          </p:cNvSpPr>
          <p:nvPr/>
        </p:nvSpPr>
        <p:spPr>
          <a:xfrm>
            <a:off x="4743766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9" name="타원 68"/>
          <p:cNvSpPr>
            <a:spLocks noChangeAspect="1"/>
          </p:cNvSpPr>
          <p:nvPr/>
        </p:nvSpPr>
        <p:spPr>
          <a:xfrm>
            <a:off x="4229363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2009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0" name="설명선 2(테두리 없음) 69"/>
          <p:cNvSpPr/>
          <p:nvPr/>
        </p:nvSpPr>
        <p:spPr>
          <a:xfrm>
            <a:off x="4721930" y="686507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31429"/>
              <a:gd name="adj6" fmla="val -399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2009.06.11  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최초의 우주센터인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나로우주센터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준공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1" name="설명선 2(테두리 없음) 70"/>
          <p:cNvSpPr/>
          <p:nvPr/>
        </p:nvSpPr>
        <p:spPr>
          <a:xfrm>
            <a:off x="4983205" y="6473278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96379"/>
              <a:gd name="adj6" fmla="val -1054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2009.10.09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NASA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남극에 로켓 충돌실험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달 표면의 물 존재여부를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알아보기 위한 실험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2" name="설명선 2(테두리 없음) 71"/>
          <p:cNvSpPr/>
          <p:nvPr/>
        </p:nvSpPr>
        <p:spPr>
          <a:xfrm>
            <a:off x="5116523" y="6085774"/>
            <a:ext cx="2759226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58227"/>
              <a:gd name="adj6" fmla="val -78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2009.08.25 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 우주센터에서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나로호에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실려 발사된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최초의 인공위성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과학기술위성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2A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</p:txBody>
      </p:sp>
      <p:sp>
        <p:nvSpPr>
          <p:cNvPr id="73" name="타원 72"/>
          <p:cNvSpPr>
            <a:spLocks noChangeAspect="1"/>
          </p:cNvSpPr>
          <p:nvPr/>
        </p:nvSpPr>
        <p:spPr>
          <a:xfrm>
            <a:off x="6114719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4" name="타원 73"/>
          <p:cNvSpPr>
            <a:spLocks noChangeAspect="1"/>
          </p:cNvSpPr>
          <p:nvPr/>
        </p:nvSpPr>
        <p:spPr>
          <a:xfrm>
            <a:off x="5854148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5" name="타원 74"/>
          <p:cNvSpPr>
            <a:spLocks noChangeAspect="1"/>
          </p:cNvSpPr>
          <p:nvPr/>
        </p:nvSpPr>
        <p:spPr>
          <a:xfrm>
            <a:off x="5984161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76" name="타원 75"/>
          <p:cNvSpPr>
            <a:spLocks noChangeAspect="1"/>
          </p:cNvSpPr>
          <p:nvPr/>
        </p:nvSpPr>
        <p:spPr>
          <a:xfrm>
            <a:off x="5469758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2010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7" name="설명선 2(테두리 없음) 76"/>
          <p:cNvSpPr/>
          <p:nvPr/>
        </p:nvSpPr>
        <p:spPr>
          <a:xfrm>
            <a:off x="6023244" y="4802318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84434"/>
              <a:gd name="adj6" fmla="val -723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2010.06.10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과학기술위성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2B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8" name="설명선 2(테두리 없음) 77"/>
          <p:cNvSpPr/>
          <p:nvPr/>
        </p:nvSpPr>
        <p:spPr>
          <a:xfrm>
            <a:off x="6167260" y="5107142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72508"/>
              <a:gd name="adj6" fmla="val -7830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2010.12.30   </a:t>
            </a:r>
            <a:r>
              <a:rPr kumimoji="1" lang="ko-KR" altLang="en-US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발사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올레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KT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 프랑스 탈레스와 협력하여 개발한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무궁화위성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호의 대체용으로 위성방송용 위성</a:t>
            </a:r>
          </a:p>
        </p:txBody>
      </p:sp>
      <p:sp>
        <p:nvSpPr>
          <p:cNvPr id="79" name="타원 78"/>
          <p:cNvSpPr>
            <a:spLocks noChangeAspect="1"/>
          </p:cNvSpPr>
          <p:nvPr/>
        </p:nvSpPr>
        <p:spPr>
          <a:xfrm>
            <a:off x="6948559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0" name="타원 79"/>
          <p:cNvSpPr>
            <a:spLocks noChangeAspect="1"/>
          </p:cNvSpPr>
          <p:nvPr/>
        </p:nvSpPr>
        <p:spPr>
          <a:xfrm>
            <a:off x="6687988" y="5883448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1" name="타원 80"/>
          <p:cNvSpPr>
            <a:spLocks noChangeAspect="1"/>
          </p:cNvSpPr>
          <p:nvPr/>
        </p:nvSpPr>
        <p:spPr>
          <a:xfrm>
            <a:off x="6818001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2" name="타원 81"/>
          <p:cNvSpPr>
            <a:spLocks noChangeAspect="1"/>
          </p:cNvSpPr>
          <p:nvPr/>
        </p:nvSpPr>
        <p:spPr>
          <a:xfrm>
            <a:off x="6303598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2011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3" name="설명선 2(테두리 없음) 82"/>
          <p:cNvSpPr/>
          <p:nvPr/>
        </p:nvSpPr>
        <p:spPr>
          <a:xfrm>
            <a:off x="6800415" y="6799016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98869"/>
              <a:gd name="adj6" fmla="val -460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2011.11.03   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 독자 우주정거장 실험모듈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텐궁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무인우주선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선저우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8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성공 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4" name="타원 83"/>
          <p:cNvSpPr>
            <a:spLocks noChangeAspect="1"/>
          </p:cNvSpPr>
          <p:nvPr/>
        </p:nvSpPr>
        <p:spPr>
          <a:xfrm>
            <a:off x="7748325" y="5883448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5" name="타원 84"/>
          <p:cNvSpPr>
            <a:spLocks noChangeAspect="1"/>
          </p:cNvSpPr>
          <p:nvPr/>
        </p:nvSpPr>
        <p:spPr>
          <a:xfrm>
            <a:off x="7487754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6" name="타원 85"/>
          <p:cNvSpPr>
            <a:spLocks noChangeAspect="1"/>
          </p:cNvSpPr>
          <p:nvPr/>
        </p:nvSpPr>
        <p:spPr>
          <a:xfrm>
            <a:off x="7617767" y="5883448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87" name="타원 86"/>
          <p:cNvSpPr>
            <a:spLocks noChangeAspect="1"/>
          </p:cNvSpPr>
          <p:nvPr/>
        </p:nvSpPr>
        <p:spPr>
          <a:xfrm>
            <a:off x="7103364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2012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8" name="설명선 2(테두리 없음) 87"/>
          <p:cNvSpPr/>
          <p:nvPr/>
        </p:nvSpPr>
        <p:spPr>
          <a:xfrm>
            <a:off x="7576446" y="645473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82872"/>
              <a:gd name="adj6" fmla="val -369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2012.05.18  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다목적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실용위성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아리랑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국내 최초의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서브미터급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지구관측위성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9" name="설명선 2(테두리 없음) 88"/>
          <p:cNvSpPr/>
          <p:nvPr/>
        </p:nvSpPr>
        <p:spPr>
          <a:xfrm>
            <a:off x="7754677" y="6085774"/>
            <a:ext cx="1936062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62067"/>
              <a:gd name="adj6" fmla="val -570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2012.08.06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NASA 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무인화성탐사로버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큐리오시티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탐사차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화성에 착륙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0" name="타원 89"/>
          <p:cNvSpPr>
            <a:spLocks noChangeAspect="1"/>
          </p:cNvSpPr>
          <p:nvPr/>
        </p:nvSpPr>
        <p:spPr>
          <a:xfrm>
            <a:off x="8513561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1" name="타원 90"/>
          <p:cNvSpPr>
            <a:spLocks noChangeAspect="1"/>
          </p:cNvSpPr>
          <p:nvPr/>
        </p:nvSpPr>
        <p:spPr>
          <a:xfrm>
            <a:off x="8252990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2" name="타원 91"/>
          <p:cNvSpPr>
            <a:spLocks noChangeAspect="1"/>
          </p:cNvSpPr>
          <p:nvPr/>
        </p:nvSpPr>
        <p:spPr>
          <a:xfrm>
            <a:off x="8383003" y="5883448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93" name="타원 92"/>
          <p:cNvSpPr>
            <a:spLocks noChangeAspect="1"/>
          </p:cNvSpPr>
          <p:nvPr/>
        </p:nvSpPr>
        <p:spPr>
          <a:xfrm>
            <a:off x="7868600" y="5748448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2013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4" name="설명선 2(테두리 없음) 93"/>
          <p:cNvSpPr/>
          <p:nvPr/>
        </p:nvSpPr>
        <p:spPr>
          <a:xfrm>
            <a:off x="8415354" y="4802318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84434"/>
              <a:gd name="adj6" fmla="val -723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2013.01.30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과학위성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최초의 발사체인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나로호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(KSLV-1)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실려 발사된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위성 발사로 궤도진입에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세계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번째로 자국 기술로 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우주발사체를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성공적으로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발사한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국가가 됨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5" name="설명선 2(테두리 없음) 94"/>
          <p:cNvSpPr/>
          <p:nvPr/>
        </p:nvSpPr>
        <p:spPr>
          <a:xfrm>
            <a:off x="8513561" y="5482102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144300"/>
              <a:gd name="adj6" fmla="val -5455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2013.08.22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다목적실용위성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아리랑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</a:p>
        </p:txBody>
      </p:sp>
    </p:spTree>
    <p:extLst>
      <p:ext uri="{BB962C8B-B14F-4D97-AF65-F5344CB8AC3E}">
        <p14:creationId xmlns:p14="http://schemas.microsoft.com/office/powerpoint/2010/main" val="306238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21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1" name="표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843040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83301"/>
              </p:ext>
            </p:extLst>
          </p:nvPr>
        </p:nvGraphicFramePr>
        <p:xfrm>
          <a:off x="2333626" y="1997710"/>
          <a:ext cx="8012816" cy="2628719"/>
        </p:xfrm>
        <a:graphic>
          <a:graphicData uri="http://schemas.openxmlformats.org/drawingml/2006/table">
            <a:tbl>
              <a:tblPr/>
              <a:tblGrid>
                <a:gridCol w="278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338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타임라인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6719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#11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42" name="그룹 41"/>
          <p:cNvGrpSpPr/>
          <p:nvPr/>
        </p:nvGrpSpPr>
        <p:grpSpPr>
          <a:xfrm flipH="1" flipV="1">
            <a:off x="379413" y="1997404"/>
            <a:ext cx="1765158" cy="1215788"/>
            <a:chOff x="1243882" y="1455628"/>
            <a:chExt cx="1499317" cy="1032685"/>
          </a:xfrm>
        </p:grpSpPr>
        <p:pic>
          <p:nvPicPr>
            <p:cNvPr id="43" name="그림 6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직사각형 43"/>
            <p:cNvSpPr/>
            <p:nvPr/>
          </p:nvSpPr>
          <p:spPr>
            <a:xfrm rot="20400000">
              <a:off x="2319628" y="1855934"/>
              <a:ext cx="78149" cy="18346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48" name="표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36240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" name="직사각형 50"/>
          <p:cNvSpPr/>
          <p:nvPr/>
        </p:nvSpPr>
        <p:spPr>
          <a:xfrm>
            <a:off x="2298925" y="1700113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▶   A1-03.  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lang="en-US" altLang="ko-KR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b="1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향한 인류의 꿈 </a:t>
            </a:r>
            <a:r>
              <a:rPr lang="ko-KR" altLang="en-US" sz="1400" b="1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b="1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3813844" y="3392477"/>
            <a:ext cx="635814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타원 22"/>
          <p:cNvSpPr>
            <a:spLocks noChangeAspect="1"/>
          </p:cNvSpPr>
          <p:nvPr/>
        </p:nvSpPr>
        <p:spPr>
          <a:xfrm>
            <a:off x="4134805" y="3365477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4" name="타원 23"/>
          <p:cNvSpPr>
            <a:spLocks noChangeAspect="1"/>
          </p:cNvSpPr>
          <p:nvPr/>
        </p:nvSpPr>
        <p:spPr>
          <a:xfrm>
            <a:off x="3874234" y="3365477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6" name="타원 25"/>
          <p:cNvSpPr>
            <a:spLocks noChangeAspect="1"/>
          </p:cNvSpPr>
          <p:nvPr/>
        </p:nvSpPr>
        <p:spPr>
          <a:xfrm>
            <a:off x="4004247" y="3365477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27" name="타원 26"/>
          <p:cNvSpPr>
            <a:spLocks noChangeAspect="1"/>
          </p:cNvSpPr>
          <p:nvPr/>
        </p:nvSpPr>
        <p:spPr>
          <a:xfrm>
            <a:off x="3489844" y="3230477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2014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8" name="설명선 2(테두리 없음) 27"/>
          <p:cNvSpPr/>
          <p:nvPr/>
        </p:nvSpPr>
        <p:spPr>
          <a:xfrm>
            <a:off x="4004247" y="2467336"/>
            <a:ext cx="1887371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22023"/>
              <a:gd name="adj6" fmla="val -563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2014.10.07  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일본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정지궤도 기상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히마와리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8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9" name="타원 28"/>
          <p:cNvSpPr>
            <a:spLocks noChangeAspect="1"/>
          </p:cNvSpPr>
          <p:nvPr/>
        </p:nvSpPr>
        <p:spPr>
          <a:xfrm>
            <a:off x="4950097" y="3365477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0" name="타원 29"/>
          <p:cNvSpPr>
            <a:spLocks noChangeAspect="1"/>
          </p:cNvSpPr>
          <p:nvPr/>
        </p:nvSpPr>
        <p:spPr>
          <a:xfrm>
            <a:off x="4689526" y="3365477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1" name="타원 30"/>
          <p:cNvSpPr>
            <a:spLocks noChangeAspect="1"/>
          </p:cNvSpPr>
          <p:nvPr/>
        </p:nvSpPr>
        <p:spPr>
          <a:xfrm>
            <a:off x="4819539" y="3365477"/>
            <a:ext cx="54000" cy="54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2" name="타원 31"/>
          <p:cNvSpPr>
            <a:spLocks noChangeAspect="1"/>
          </p:cNvSpPr>
          <p:nvPr/>
        </p:nvSpPr>
        <p:spPr>
          <a:xfrm>
            <a:off x="4305136" y="3230477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2015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3" name="설명선 2(테두리 없음) 32"/>
          <p:cNvSpPr/>
          <p:nvPr/>
        </p:nvSpPr>
        <p:spPr>
          <a:xfrm>
            <a:off x="4771104" y="4270326"/>
            <a:ext cx="2079637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304974"/>
              <a:gd name="adj6" fmla="val -4299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2015.02.11 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 및 우주 기상 관측 위성인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심우주 기후 관측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위성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 성공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4" name="설명선 2(테두리 없음) 33"/>
          <p:cNvSpPr/>
          <p:nvPr/>
        </p:nvSpPr>
        <p:spPr>
          <a:xfrm>
            <a:off x="4947932" y="2770705"/>
            <a:ext cx="1974183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11908"/>
              <a:gd name="adj6" fmla="val -4597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2015.03.26   </a:t>
            </a:r>
            <a:r>
              <a:rPr kumimoji="1" lang="ko-KR" altLang="en-US" sz="700" b="1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대한민국 </a:t>
            </a:r>
            <a:endParaRPr kumimoji="1" lang="en-US" altLang="ko-KR" sz="700" b="1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다목적실용위성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'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아리랑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3A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전자광학카메라와 적외선 센서를 탑재한 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고성능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고해상도 지구관측위성</a:t>
            </a:r>
          </a:p>
        </p:txBody>
      </p:sp>
      <p:sp>
        <p:nvSpPr>
          <p:cNvPr id="35" name="타원 34"/>
          <p:cNvSpPr>
            <a:spLocks noChangeAspect="1"/>
          </p:cNvSpPr>
          <p:nvPr/>
        </p:nvSpPr>
        <p:spPr>
          <a:xfrm>
            <a:off x="6534273" y="3365477"/>
            <a:ext cx="54000" cy="54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6" name="타원 35"/>
          <p:cNvSpPr>
            <a:spLocks noChangeAspect="1"/>
          </p:cNvSpPr>
          <p:nvPr/>
        </p:nvSpPr>
        <p:spPr>
          <a:xfrm>
            <a:off x="6273702" y="3365477"/>
            <a:ext cx="54000" cy="54000"/>
          </a:xfrm>
          <a:prstGeom prst="ellipse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7" name="타원 36"/>
          <p:cNvSpPr>
            <a:spLocks noChangeAspect="1"/>
          </p:cNvSpPr>
          <p:nvPr/>
        </p:nvSpPr>
        <p:spPr>
          <a:xfrm>
            <a:off x="6403715" y="3365477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8" name="타원 37"/>
          <p:cNvSpPr>
            <a:spLocks noChangeAspect="1"/>
          </p:cNvSpPr>
          <p:nvPr/>
        </p:nvSpPr>
        <p:spPr>
          <a:xfrm>
            <a:off x="5889312" y="3230477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57838" fontAlgn="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900" spc="-10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</a:t>
            </a:r>
            <a:endParaRPr lang="ko-KR" altLang="en-US" sz="900" spc="-10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설명선 2(테두리 없음) 38"/>
          <p:cNvSpPr/>
          <p:nvPr/>
        </p:nvSpPr>
        <p:spPr>
          <a:xfrm>
            <a:off x="7079265" y="3712405"/>
            <a:ext cx="2079637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112438"/>
              <a:gd name="adj6" fmla="val -25062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2016.10.12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국제연구진이  우주 최초 국가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아스가르디아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건국 프로젝트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 발표</a:t>
            </a:r>
            <a:endParaRPr kumimoji="1" lang="en-US" altLang="ko-KR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인공위성을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공간에  발사해서 사람들을 이주시킬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0" name="설명선 2(테두리 없음) 39"/>
          <p:cNvSpPr/>
          <p:nvPr/>
        </p:nvSpPr>
        <p:spPr>
          <a:xfrm>
            <a:off x="6403715" y="4058651"/>
            <a:ext cx="2079637" cy="288032"/>
          </a:xfrm>
          <a:prstGeom prst="callout2">
            <a:avLst>
              <a:gd name="adj1" fmla="val 48611"/>
              <a:gd name="adj2" fmla="val -466"/>
              <a:gd name="adj3" fmla="val 48241"/>
              <a:gd name="adj4" fmla="val -3413"/>
              <a:gd name="adj5" fmla="val -227078"/>
              <a:gd name="adj6" fmla="val -5113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2016.09.08 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소행성을 연구목적인 우주 탐사선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오시리스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렉스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1" name="설명선 2(테두리 없음) 40"/>
          <p:cNvSpPr/>
          <p:nvPr/>
        </p:nvSpPr>
        <p:spPr>
          <a:xfrm>
            <a:off x="6579808" y="2353027"/>
            <a:ext cx="2226907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354357"/>
              <a:gd name="adj6" fmla="val -7154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2016. 09.15   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endParaRPr kumimoji="1" lang="en-US" altLang="ko-KR" sz="700" spc="-80" dirty="0" smtClean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정거장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텐궁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 smtClean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</a:t>
            </a:r>
            <a:endParaRPr kumimoji="1" lang="ko-KR" altLang="en-US" sz="700" spc="-8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타원 44"/>
          <p:cNvSpPr>
            <a:spLocks noChangeAspect="1"/>
          </p:cNvSpPr>
          <p:nvPr/>
        </p:nvSpPr>
        <p:spPr>
          <a:xfrm>
            <a:off x="6797955" y="3365477"/>
            <a:ext cx="54000" cy="54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6" name="타원 45"/>
          <p:cNvSpPr>
            <a:spLocks noChangeAspect="1"/>
          </p:cNvSpPr>
          <p:nvPr/>
        </p:nvSpPr>
        <p:spPr>
          <a:xfrm>
            <a:off x="6667397" y="3365477"/>
            <a:ext cx="54000" cy="540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kumimoji="1" lang="ko-KR" altLang="en-US" sz="800" b="1" spc="-150" dirty="0">
              <a:gradFill>
                <a:gsLst>
                  <a:gs pos="100000">
                    <a:prstClr val="black">
                      <a:lumMod val="85000"/>
                      <a:lumOff val="15000"/>
                    </a:prstClr>
                  </a:gs>
                  <a:gs pos="0">
                    <a:prstClr val="black">
                      <a:lumMod val="85000"/>
                      <a:lumOff val="15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7" name="설명선 2(테두리 없음) 46"/>
          <p:cNvSpPr/>
          <p:nvPr/>
        </p:nvSpPr>
        <p:spPr>
          <a:xfrm>
            <a:off x="7369898" y="2653610"/>
            <a:ext cx="2226907" cy="288032"/>
          </a:xfrm>
          <a:prstGeom prst="callout2">
            <a:avLst>
              <a:gd name="adj1" fmla="val 48611"/>
              <a:gd name="adj2" fmla="val -466"/>
              <a:gd name="adj3" fmla="val 47718"/>
              <a:gd name="adj4" fmla="val -3795"/>
              <a:gd name="adj5" fmla="val 250006"/>
              <a:gd name="adj6" fmla="val -30536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t"/>
          <a:lstStyle/>
          <a:p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2016.10.17    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</a:p>
          <a:p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중국의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번째 유인우주선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‘</a:t>
            </a:r>
            <a:r>
              <a:rPr kumimoji="1" lang="ko-KR" altLang="en-US" sz="700" spc="-80" dirty="0" err="1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선저우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호</a:t>
            </a:r>
            <a:r>
              <a:rPr kumimoji="1" lang="en-US" altLang="ko-KR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 </a:t>
            </a:r>
            <a:r>
              <a:rPr kumimoji="1" lang="ko-KR" altLang="en-US" sz="700" spc="-80" dirty="0">
                <a:gradFill>
                  <a:gsLst>
                    <a:gs pos="100000">
                      <a:prstClr val="black">
                        <a:lumMod val="85000"/>
                        <a:lumOff val="15000"/>
                      </a:prstClr>
                    </a:gs>
                    <a:gs pos="0">
                      <a:prstClr val="black">
                        <a:lumMod val="85000"/>
                        <a:lumOff val="15000"/>
                      </a:prst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발사 성공</a:t>
            </a:r>
          </a:p>
        </p:txBody>
      </p:sp>
    </p:spTree>
    <p:extLst>
      <p:ext uri="{BB962C8B-B14F-4D97-AF65-F5344CB8AC3E}">
        <p14:creationId xmlns:p14="http://schemas.microsoft.com/office/powerpoint/2010/main" val="34322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22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A2.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빨리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spc="-100" dirty="0" err="1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인디카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머신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44942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A2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빨리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인디카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머신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설명 패널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9699" y="2043622"/>
            <a:ext cx="13997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A2-G1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코너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 사인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8230"/>
              </p:ext>
            </p:extLst>
          </p:nvPr>
        </p:nvGraphicFramePr>
        <p:xfrm>
          <a:off x="341313" y="2322501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시트 </a:t>
                      </a:r>
                      <a:r>
                        <a:rPr kumimoji="0" lang="ko-KR" altLang="en-US" sz="900" b="0" i="0" u="none" strike="noStrike" kern="1200" cap="none" spc="-5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컷팅</a:t>
                      </a:r>
                      <a:endParaRPr kumimoji="0" lang="ko-KR" altLang="en-US" sz="900" b="0" i="0" u="none" strike="noStrike" kern="1200" cap="none" spc="-5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벽면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코너명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인간의 열망과 꿈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" name="TextBox 76"/>
          <p:cNvSpPr txBox="1"/>
          <p:nvPr/>
        </p:nvSpPr>
        <p:spPr>
          <a:xfrm>
            <a:off x="339699" y="3284934"/>
            <a:ext cx="17956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A2-G2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템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설명패널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78" name="표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276378"/>
              </p:ext>
            </p:extLst>
          </p:nvPr>
        </p:nvGraphicFramePr>
        <p:xfrm>
          <a:off x="341313" y="3563813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아이템명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인디카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머신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본문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" name="Text Box 162"/>
          <p:cNvSpPr txBox="1">
            <a:spLocks noChangeArrowheads="1"/>
          </p:cNvSpPr>
          <p:nvPr/>
        </p:nvSpPr>
        <p:spPr bwMode="auto">
          <a:xfrm>
            <a:off x="207625" y="4430135"/>
            <a:ext cx="4427875" cy="223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INDYCAR 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https://ko.wikipedia.org/wiki/INDYCAR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최해민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 최초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인디카에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도전한다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 /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스포츠 조선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http://sports.chosun.com/news/ntype.htm?id=201511250100275430018602&amp;servicedate=20151124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아메리칸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챔피언십 카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레이싱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://ko.wikipedia.org/wiki/%EC%95%84%EB%A9%94%EB%A6%AC%EC%B9%B8_%EC%B1%94%ED%94%BC%EC%96%B8%EC%8B%AD_%EC%B9%B4_%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EB%A0%88%EC%9D%B4%EC%8B%B1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포뮬러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원 위대한 디자인 경주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극한의 짜릿함을 즐겨라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월간정보지 예술의 전당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www.sac.or.kr/magazine/s_m_view_a.jsp?mag_id=3623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Auto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racing/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                                                             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https://en.wikipedia.org/wiki/Auto_racing</a:t>
            </a:r>
          </a:p>
        </p:txBody>
      </p:sp>
      <p:graphicFrame>
        <p:nvGraphicFramePr>
          <p:cNvPr id="83" name="표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71887"/>
              </p:ext>
            </p:extLst>
          </p:nvPr>
        </p:nvGraphicFramePr>
        <p:xfrm>
          <a:off x="4748792" y="1968500"/>
          <a:ext cx="5580000" cy="1801368"/>
        </p:xfrm>
        <a:graphic>
          <a:graphicData uri="http://schemas.openxmlformats.org/drawingml/2006/table">
            <a:tbl>
              <a:tblPr/>
              <a:tblGrid>
                <a:gridCol w="5580000"/>
              </a:tblGrid>
              <a:tr h="216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인디카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머신</a:t>
                      </a: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보다 빠르게 달리고 경쟁하고자 하는 인간의 욕구는  자동차가 등장하면서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인류의 경제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사회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·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문화 생활의 패턴을 빠르게 변화 시켜 갔다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1845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세계 최초로 자동차 경주가 개최 되면서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 경주는 자동차 산업의 성장 실험대이자 문화스포츠로 자리를 잡았다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 경주는 극한의 질주를 도전하는 드라이버와 최고의 자동차 전문가들의  노력을 보여주는 인간의 도전을 상징한다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 경주 중 가장 유명한 경주는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포뮬라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레이싱으로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인승 자동차 경주이다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유럽 중심의 전세계 대표적인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포뮬러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레이스는 유명한 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포뮬러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원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(F1)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이고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미국중심의 가장 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인기있는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포뮬러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레이스는 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인디카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(INDYCAR)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민진홍\Desktop\천문\탈 것의 역사\1280px-MarcoAndMichaelAndrettiPracticing2007Indy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66" y="4258477"/>
            <a:ext cx="2722450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9908" y="4258477"/>
            <a:ext cx="2719473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23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A3.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멀리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더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높이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제트엔진</a:t>
            </a:r>
          </a:p>
        </p:txBody>
      </p:sp>
      <p:sp>
        <p:nvSpPr>
          <p:cNvPr id="21" name="직사각형 20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56674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</a:t>
                      </a:r>
                      <a:r>
                        <a:rPr lang="ko-KR" altLang="en-US" sz="9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유니버스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A2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멀리  더 높이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제트엔진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설명 패널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9699" y="2043622"/>
            <a:ext cx="18197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A3-G01 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아이템 명 </a:t>
            </a:r>
            <a:r>
              <a:rPr lang="en-US" altLang="ko-KR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설명패널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582465"/>
              </p:ext>
            </p:extLst>
          </p:nvPr>
        </p:nvGraphicFramePr>
        <p:xfrm>
          <a:off x="341313" y="2322501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아이템명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멀리  더 높이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제트엔진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본문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54000" marR="54000" marT="46800" marB="4680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" name="Text Box 162"/>
          <p:cNvSpPr txBox="1">
            <a:spLocks noChangeArrowheads="1"/>
          </p:cNvSpPr>
          <p:nvPr/>
        </p:nvSpPr>
        <p:spPr bwMode="auto">
          <a:xfrm>
            <a:off x="207625" y="3548369"/>
            <a:ext cx="4427875" cy="19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로켓엔진과 비행기 엔진의 차이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항공우주연구원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://www.kari.re.kr/kor/sub07_02_02_05.do</a:t>
            </a: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우주선의 로켓엔진과 비행기의 제트엔진의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차이              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tip.daum.net/question/72168420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터보팬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엔진과 로켓 엔진의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차이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유용원의 군사세계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블로그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bemil.chosun.com/nbrd/bbs/view.html?b_bbs_id=10040&amp;num=71027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제트엔진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두산백과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http://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4"/>
              </a:rPr>
              <a:t>terms.naver.com/entry.nhn?docId=1141436&amp;cid=40942&amp;categoryId=32355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로켓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엔진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도해기계용어사전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http://terms.naver.com/entry.nhn?docId=411837&amp;cid=42327&amp;categoryId=42327</a:t>
            </a:r>
          </a:p>
        </p:txBody>
      </p:sp>
      <p:graphicFrame>
        <p:nvGraphicFramePr>
          <p:cNvPr id="83" name="표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465619"/>
              </p:ext>
            </p:extLst>
          </p:nvPr>
        </p:nvGraphicFramePr>
        <p:xfrm>
          <a:off x="4748792" y="1968500"/>
          <a:ext cx="5591273" cy="3677256"/>
        </p:xfrm>
        <a:graphic>
          <a:graphicData uri="http://schemas.openxmlformats.org/drawingml/2006/table">
            <a:tbl>
              <a:tblPr/>
              <a:tblGrid>
                <a:gridCol w="450447"/>
                <a:gridCol w="613732"/>
                <a:gridCol w="2038547"/>
                <a:gridCol w="2038547"/>
                <a:gridCol w="450000"/>
              </a:tblGrid>
              <a:tr h="216000">
                <a:tc gridSpan="5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로켓엔진과 제트 엔진의 차이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0">
                              <a:schemeClr val="tx1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8000">
                <a:tc gridSpan="5"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/>
                              </a:gs>
                              <a:gs pos="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 엔진 </a:t>
                      </a:r>
                      <a:r>
                        <a:rPr kumimoji="0" lang="en-US" altLang="ko-KR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/>
                              </a:gs>
                              <a:gs pos="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[ jet engine ]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공기를 흡입해 연료를 연소시켜 고온가스를 만드는 열기관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제트엔진은 공기를 압축시켜 그 공기를  연소시킨 후 그 연소된 가스를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노줄로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분사시켜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그에 대한 반작용으로 추진력을 얻어 비행한다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비행기는 대기권에서 비행을 하게 되는데 연료의 연소에 필요한 산소를 공기 중에서 얻게 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/>
                              </a:gs>
                              <a:gs pos="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 엔진 </a:t>
                      </a:r>
                      <a:r>
                        <a:rPr kumimoji="0" lang="en-US" altLang="ko-KR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/>
                              </a:gs>
                              <a:gs pos="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[ rocket engine ]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 기관과 같이 반동력을 이용해서 물체를 추진 시키는 기관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엔진 내부에서 연료와 산화제가 만나 연소를 하게 되고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고온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고압의 연소가스를 만들어 노즐로 분출시켜 그에 대한 반작용으로 추진력을 얻어 비행한다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진공상태인 우주공간에서는 비행해야 하기 때문에  산화제를 탑재해서  연료와 함께 섞어 연소시켜 고온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고압의 연소가스를 분출해 추진력을 얻는다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구분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 엔진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 엔진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공통점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연료를 연소시키고 연소가스를 분출시켜  그에 대한 반작용으로 추진력을 얻음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다른점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외부 공기의 산소를 사용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탑재된 산소를 사용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산화제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대기권에서만 비행 가능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공기가 없는 우주공간까지 비행 가능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활용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대부분 항공용 원동기로서 사용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인공 위성의 발사나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우주선 등의 분사 추진 기관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민진홍\Desktop\천문\제트엔진\rocket_05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245" y="5766793"/>
            <a:ext cx="1917927" cy="142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민진홍\Desktop\천문\제트엔진\rocket_05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16" y="5766892"/>
            <a:ext cx="1912345" cy="14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0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4964716" y="1606323"/>
            <a:ext cx="5322399" cy="2670418"/>
            <a:chOff x="4964716" y="1606323"/>
            <a:chExt cx="5322399" cy="2670418"/>
          </a:xfrm>
        </p:grpSpPr>
        <p:grpSp>
          <p:nvGrpSpPr>
            <p:cNvPr id="44" name="그룹 43"/>
            <p:cNvGrpSpPr/>
            <p:nvPr/>
          </p:nvGrpSpPr>
          <p:grpSpPr>
            <a:xfrm>
              <a:off x="4964716" y="1606323"/>
              <a:ext cx="4871327" cy="2670418"/>
              <a:chOff x="4964716" y="1606323"/>
              <a:chExt cx="4871327" cy="2670418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65" t="9920" r="5050" b="15833"/>
              <a:stretch/>
            </p:blipFill>
            <p:spPr>
              <a:xfrm>
                <a:off x="4964716" y="1606323"/>
                <a:ext cx="4871327" cy="2670418"/>
              </a:xfrm>
              <a:prstGeom prst="rect">
                <a:avLst/>
              </a:prstGeom>
            </p:spPr>
          </p:pic>
          <p:sp>
            <p:nvSpPr>
              <p:cNvPr id="15" name="모서리가 둥근 직사각형 14"/>
              <p:cNvSpPr/>
              <p:nvPr/>
            </p:nvSpPr>
            <p:spPr>
              <a:xfrm>
                <a:off x="7437181" y="2488976"/>
                <a:ext cx="1080000" cy="153900"/>
              </a:xfrm>
              <a:prstGeom prst="roundRect">
                <a:avLst/>
              </a:prstGeom>
              <a:solidFill>
                <a:srgbClr val="43CE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B</a:t>
                </a: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1.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더 </a:t>
                </a:r>
                <a:r>
                  <a:rPr lang="ko-KR" altLang="en-US" sz="800" spc="-60" dirty="0" err="1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유니버스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 </a:t>
                </a:r>
              </a:p>
            </p:txBody>
          </p:sp>
          <p:sp>
            <p:nvSpPr>
              <p:cNvPr id="3" name="타원 2"/>
              <p:cNvSpPr>
                <a:spLocks noChangeAspect="1"/>
              </p:cNvSpPr>
              <p:nvPr/>
            </p:nvSpPr>
            <p:spPr>
              <a:xfrm>
                <a:off x="7121220" y="2889134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" name="꺾인 연결선 17"/>
              <p:cNvCxnSpPr>
                <a:stCxn id="15" idx="1"/>
                <a:endCxn id="3" idx="0"/>
              </p:cNvCxnSpPr>
              <p:nvPr/>
            </p:nvCxnSpPr>
            <p:spPr>
              <a:xfrm rot="10800000" flipV="1">
                <a:off x="7167391" y="2565926"/>
                <a:ext cx="269791" cy="323208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그룹 18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20" name="모서리가 둥근 직사각형 19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21" name="그룹 20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22" name="모서리가 둥근 직사각형 21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23" name="모서리가 둥근 직사각형 22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24" name="직사각형 23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60509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24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6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(the universe)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37499" y="1038701"/>
            <a:ext cx="1011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지속적으로 정보를 업데이트 할 수 있는 ‘천문과학 </a:t>
            </a:r>
            <a:r>
              <a:rPr lang="ko-KR" altLang="en-US" sz="14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아카이브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’</a:t>
            </a:r>
            <a:r>
              <a:rPr lang="ko-KR" altLang="en-US" sz="14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를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통해  </a:t>
            </a:r>
            <a:endParaRPr lang="ko-KR" altLang="en-US" sz="14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인류가 별을 관측하고 발견한 별의 숨은 수많은 이야기와 우주탐사를 통해 수집하고 기록한 정보를 제공한다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endParaRPr lang="en-US" altLang="ko-KR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1584439" y="2260460"/>
            <a:ext cx="2810303" cy="1935653"/>
            <a:chOff x="1243882" y="1455628"/>
            <a:chExt cx="1499317" cy="1032685"/>
          </a:xfrm>
        </p:grpSpPr>
        <p:pic>
          <p:nvPicPr>
            <p:cNvPr id="36" name="그림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 rot="10800000"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 rot="20706776">
              <a:off x="1669656" y="1709288"/>
              <a:ext cx="435571" cy="141566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364143"/>
              </p:ext>
            </p:extLst>
          </p:nvPr>
        </p:nvGraphicFramePr>
        <p:xfrm>
          <a:off x="325290" y="4485568"/>
          <a:ext cx="10123978" cy="2725200"/>
        </p:xfrm>
        <a:graphic>
          <a:graphicData uri="http://schemas.openxmlformats.org/drawingml/2006/table">
            <a:tbl>
              <a:tblPr/>
              <a:tblGrid>
                <a:gridCol w="1159978"/>
                <a:gridCol w="8964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1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B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</a:t>
                      </a:r>
                      <a:r>
                        <a:rPr lang="ko-KR" altLang="en-US" sz="90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유니버스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천문과학의 과거 현재 미래의 정보를 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8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개의 대형 모니터에 담아 한눈에 보이게  배치하여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리듬감있게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움직이는 하나의 미디어 아트처럼 연출하여 지식과 美를 전달한다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..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정보의 대표 이미지들로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나열배치하여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관람객이 원하는 정보를 쉽게 선택할 수 있게 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민진홍\Desktop\천문\더 유니버스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r="20890" b="13925"/>
          <a:stretch/>
        </p:blipFill>
        <p:spPr bwMode="auto">
          <a:xfrm>
            <a:off x="1565792" y="5007427"/>
            <a:ext cx="3069708" cy="17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민진홍\Desktop\천문\더 유니버스\IMG_1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229" y="5007688"/>
            <a:ext cx="2289600" cy="17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7675" y="5007688"/>
            <a:ext cx="3255911" cy="171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직사각형 25"/>
          <p:cNvSpPr/>
          <p:nvPr/>
        </p:nvSpPr>
        <p:spPr>
          <a:xfrm>
            <a:off x="-1023919" y="2301398"/>
            <a:ext cx="4329953" cy="97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민진홍 피디 관련 내용 미 이미지 모아서 요청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배경 영상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성하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타이틀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병춘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프로그램 </a:t>
            </a:r>
            <a:r>
              <a:rPr lang="en-US" altLang="ko-KR" sz="1000" dirty="0" smtClean="0">
                <a:solidFill>
                  <a:srgbClr val="FF0000"/>
                </a:solidFill>
              </a:rPr>
              <a:t>- </a:t>
            </a:r>
            <a:r>
              <a:rPr lang="ko-KR" altLang="en-US" sz="1000" dirty="0" smtClean="0">
                <a:solidFill>
                  <a:srgbClr val="FF0000"/>
                </a:solidFill>
              </a:rPr>
              <a:t>태훈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1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25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48581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spc="-100" dirty="0" err="1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(the universe)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895915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</a:t>
                      </a:r>
                      <a:r>
                        <a:rPr lang="ko-KR" altLang="en-US" sz="9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유니버스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B1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55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인치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8x1,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터치모듈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12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포인트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99" y="2043622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B1-G01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코너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 사인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65206"/>
              </p:ext>
            </p:extLst>
          </p:nvPr>
        </p:nvGraphicFramePr>
        <p:xfrm>
          <a:off x="341313" y="2322501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시트 </a:t>
                      </a:r>
                      <a:r>
                        <a:rPr kumimoji="0" lang="ko-KR" altLang="en-US" sz="900" b="0" i="0" u="none" strike="noStrike" kern="1200" cap="none" spc="-5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컷팅</a:t>
                      </a:r>
                      <a:endParaRPr kumimoji="0" lang="ko-KR" altLang="en-US" sz="900" b="0" i="0" u="none" strike="noStrike" kern="1200" cap="none" spc="-5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벽면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코너명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유니버스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              the universe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335327" y="3243279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정보영상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699" y="3556776"/>
            <a:ext cx="29915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B1-S01 / B1-H01 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000" b="1" spc="-50" dirty="0" err="1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ko-KR" altLang="en-US" sz="1000" b="1" spc="-50" dirty="0" err="1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인터렉티브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미디어 월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25319"/>
              </p:ext>
            </p:extLst>
          </p:nvPr>
        </p:nvGraphicFramePr>
        <p:xfrm>
          <a:off x="341313" y="3835655"/>
          <a:ext cx="4176000" cy="2957760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정보영상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연출매체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55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인치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8x1 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운영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PC 5 Set/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스피커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 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네트워크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터치모듈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포인트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9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연출내용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개의 대형모니터로 구성된 미디어 월로 천문과학의 디지털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아카이브로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연출한다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천문과학의 과거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현재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미래의 정보를  카드 이미지로 연출하여 화면 연출 및 선택방법에 흥미를 주어 관람객에게 정보를 제공한다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구성트리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직사각형 22"/>
          <p:cNvSpPr/>
          <p:nvPr/>
        </p:nvSpPr>
        <p:spPr>
          <a:xfrm>
            <a:off x="928830" y="5490241"/>
            <a:ext cx="972000" cy="72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①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대기화면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22"/>
          <p:cNvSpPr/>
          <p:nvPr/>
        </p:nvSpPr>
        <p:spPr>
          <a:xfrm>
            <a:off x="2066716" y="5490241"/>
            <a:ext cx="972000" cy="72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②  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카드 이미지 선택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7" name="직사각형 22"/>
          <p:cNvSpPr/>
          <p:nvPr/>
        </p:nvSpPr>
        <p:spPr>
          <a:xfrm>
            <a:off x="3204603" y="5490241"/>
            <a:ext cx="972000" cy="72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</a:p>
          <a:p>
            <a:pPr algn="ctr"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해당 정보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19" name="직선 화살표 연결선 18"/>
          <p:cNvCxnSpPr>
            <a:stCxn id="15" idx="3"/>
            <a:endCxn id="16" idx="1"/>
          </p:cNvCxnSpPr>
          <p:nvPr/>
        </p:nvCxnSpPr>
        <p:spPr>
          <a:xfrm>
            <a:off x="1900830" y="5850241"/>
            <a:ext cx="165886" cy="0"/>
          </a:xfrm>
          <a:prstGeom prst="straightConnector1">
            <a:avLst/>
          </a:prstGeom>
          <a:ln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>
            <a:stCxn id="16" idx="3"/>
            <a:endCxn id="17" idx="1"/>
          </p:cNvCxnSpPr>
          <p:nvPr/>
        </p:nvCxnSpPr>
        <p:spPr>
          <a:xfrm>
            <a:off x="3038716" y="5850241"/>
            <a:ext cx="165887" cy="0"/>
          </a:xfrm>
          <a:prstGeom prst="straightConnector1">
            <a:avLst/>
          </a:prstGeom>
          <a:ln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>
            <a:stCxn id="17" idx="3"/>
            <a:endCxn id="15" idx="0"/>
          </p:cNvCxnSpPr>
          <p:nvPr/>
        </p:nvCxnSpPr>
        <p:spPr>
          <a:xfrm flipH="1" flipV="1">
            <a:off x="1414830" y="5490241"/>
            <a:ext cx="2761773" cy="360000"/>
          </a:xfrm>
          <a:prstGeom prst="bentConnector4">
            <a:avLst>
              <a:gd name="adj1" fmla="val -8277"/>
              <a:gd name="adj2" fmla="val 163500"/>
            </a:avLst>
          </a:prstGeom>
          <a:ln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26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48581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spc="-100" dirty="0" err="1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</a:t>
            </a:r>
            <a:r>
              <a:rPr lang="ko-KR" altLang="en-US" sz="14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유니버스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(the universe)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37941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</a:t>
                      </a:r>
                      <a:r>
                        <a:rPr lang="ko-KR" altLang="en-US" sz="9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유니버스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B1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55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인치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8x1,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터치모듈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12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포인트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5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4964716" y="1606323"/>
            <a:ext cx="5322399" cy="2670418"/>
            <a:chOff x="4964716" y="1606323"/>
            <a:chExt cx="5322399" cy="2670418"/>
          </a:xfrm>
        </p:grpSpPr>
        <p:grpSp>
          <p:nvGrpSpPr>
            <p:cNvPr id="44" name="그룹 43"/>
            <p:cNvGrpSpPr/>
            <p:nvPr/>
          </p:nvGrpSpPr>
          <p:grpSpPr>
            <a:xfrm>
              <a:off x="4964716" y="1606323"/>
              <a:ext cx="5232832" cy="2670418"/>
              <a:chOff x="4964716" y="1606323"/>
              <a:chExt cx="5232832" cy="2670418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65" t="9920" r="5050" b="15833"/>
              <a:stretch/>
            </p:blipFill>
            <p:spPr>
              <a:xfrm>
                <a:off x="4964716" y="1606323"/>
                <a:ext cx="4871327" cy="2670418"/>
              </a:xfrm>
              <a:prstGeom prst="rect">
                <a:avLst/>
              </a:prstGeom>
            </p:spPr>
          </p:pic>
          <p:sp>
            <p:nvSpPr>
              <p:cNvPr id="15" name="모서리가 둥근 직사각형 14"/>
              <p:cNvSpPr/>
              <p:nvPr/>
            </p:nvSpPr>
            <p:spPr>
              <a:xfrm>
                <a:off x="8937548" y="2510767"/>
                <a:ext cx="1260000" cy="1539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C</a:t>
                </a: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1.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우주 속의 나의 위치는</a:t>
                </a: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?</a:t>
                </a:r>
              </a:p>
            </p:txBody>
          </p:sp>
          <p:sp>
            <p:nvSpPr>
              <p:cNvPr id="17" name="모서리가 둥근 직사각형 16"/>
              <p:cNvSpPr/>
              <p:nvPr/>
            </p:nvSpPr>
            <p:spPr>
              <a:xfrm>
                <a:off x="7199530" y="2855277"/>
                <a:ext cx="1116000" cy="1539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C2.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우주는 어떻게 볼까</a:t>
                </a: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?</a:t>
                </a:r>
              </a:p>
            </p:txBody>
          </p:sp>
          <p:sp>
            <p:nvSpPr>
              <p:cNvPr id="3" name="타원 2"/>
              <p:cNvSpPr>
                <a:spLocks noChangeAspect="1"/>
              </p:cNvSpPr>
              <p:nvPr/>
            </p:nvSpPr>
            <p:spPr>
              <a:xfrm>
                <a:off x="8621587" y="2965355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타원 22"/>
              <p:cNvSpPr>
                <a:spLocks noChangeAspect="1"/>
              </p:cNvSpPr>
              <p:nvPr/>
            </p:nvSpPr>
            <p:spPr>
              <a:xfrm>
                <a:off x="8484352" y="3218639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" name="꺾인 연결선 17"/>
              <p:cNvCxnSpPr>
                <a:stCxn id="15" idx="1"/>
                <a:endCxn id="3" idx="0"/>
              </p:cNvCxnSpPr>
              <p:nvPr/>
            </p:nvCxnSpPr>
            <p:spPr>
              <a:xfrm rot="10800000" flipV="1">
                <a:off x="8667758" y="2587717"/>
                <a:ext cx="269791" cy="377638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꺾인 연결선 23"/>
              <p:cNvCxnSpPr>
                <a:stCxn id="17" idx="3"/>
                <a:endCxn id="23" idx="0"/>
              </p:cNvCxnSpPr>
              <p:nvPr/>
            </p:nvCxnSpPr>
            <p:spPr>
              <a:xfrm>
                <a:off x="8315530" y="2932227"/>
                <a:ext cx="214992" cy="286412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그룹 25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27" name="모서리가 둥근 직사각형 26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28" name="그룹 27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29" name="모서리가 둥근 직사각형 28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1" name="모서리가 둥근 직사각형 30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2" name="직사각형 31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46416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1F~2F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사이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계단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27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속의 나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1584439" y="2260460"/>
            <a:ext cx="2810303" cy="1935653"/>
            <a:chOff x="1243882" y="1455628"/>
            <a:chExt cx="1499317" cy="1032685"/>
          </a:xfrm>
        </p:grpSpPr>
        <p:pic>
          <p:nvPicPr>
            <p:cNvPr id="36" name="그림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 rot="10800000"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1812401" y="2171974"/>
              <a:ext cx="421375" cy="294127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141182"/>
              </p:ext>
            </p:extLst>
          </p:nvPr>
        </p:nvGraphicFramePr>
        <p:xfrm>
          <a:off x="325290" y="4485568"/>
          <a:ext cx="10123978" cy="2750400"/>
        </p:xfrm>
        <a:graphic>
          <a:graphicData uri="http://schemas.openxmlformats.org/drawingml/2006/table">
            <a:tbl>
              <a:tblPr/>
              <a:tblGrid>
                <a:gridCol w="1159978"/>
                <a:gridCol w="4969961"/>
                <a:gridCol w="3994039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C1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C2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속의 나의 위치는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우주는 어떻게 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관찰 가능한 대 우주 지도에서 나의 존재가 얼마나 작은 존재인지를 체험하게 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큰 범위의 대우주에서  국부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초은하단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처녀자리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초은하단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국부은하군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우리은하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태양계주변항성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지구의 우주 지도를 나열하고 마지막에 거울을 설치하여 지구 속의 나를 체험하게 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  <a:endParaRPr lang="ko-KR" altLang="en-US" sz="8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천체를 관찰하는 망원경의 종류를 설명 패널을 통해 전달한다</a:t>
                      </a:r>
                      <a:r>
                        <a:rPr lang="en-US" altLang="ko-KR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직사각형 29"/>
          <p:cNvSpPr/>
          <p:nvPr/>
        </p:nvSpPr>
        <p:spPr>
          <a:xfrm>
            <a:off x="337499" y="1038701"/>
            <a:ext cx="1011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인류가 끝없는 도전을 통해 알아낸 신비로운 우주로 향하는 </a:t>
            </a:r>
            <a:r>
              <a:rPr lang="ko-KR" altLang="en-US" sz="14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브릿지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공간으로 </a:t>
            </a:r>
            <a:endParaRPr lang="en-US" altLang="ko-KR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 눈으로 관찰 가능한 대 우주부터 지구까지 우주지도를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연출하여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속 나의 위치를 체험하게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한다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0" t="10978" r="424"/>
          <a:stretch/>
        </p:blipFill>
        <p:spPr>
          <a:xfrm>
            <a:off x="1539081" y="4989296"/>
            <a:ext cx="2543508" cy="1756672"/>
          </a:xfrm>
          <a:prstGeom prst="rect">
            <a:avLst/>
          </a:prstGeom>
        </p:spPr>
      </p:pic>
      <p:pic>
        <p:nvPicPr>
          <p:cNvPr id="3074" name="Picture 2" descr="C:\Users\민진홍\Desktop\천문\우주 속의 나\6e85441ec64ffcf597c5e76ed798a9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38" y="4989296"/>
            <a:ext cx="2470730" cy="175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민진홍\Desktop\천문\우주 속의 나\C201506N002_img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45" y="4989296"/>
            <a:ext cx="1336186" cy="17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민진홍\Desktop\천문\우주 속의 나\958dc3bdd2302c547e0780cd7c6e0bd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88" y="4989296"/>
            <a:ext cx="1401842" cy="175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민진홍\Desktop\천문\우주 속의 나\ec2adb363626aed8ae2e49c686fc02a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29" y="5978823"/>
            <a:ext cx="1989817" cy="13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민진홍\Desktop\천문\우주 속의 나\65e31e72d9bfe8b36aef1aefa78011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43" y="3079467"/>
            <a:ext cx="1783895" cy="284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민진홍\Desktop\천문\우주 속의 나\6c6fdfcc76cf868d5d90249fb03b8b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808" y="1152771"/>
            <a:ext cx="1358874" cy="192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직사각형 32"/>
          <p:cNvSpPr/>
          <p:nvPr/>
        </p:nvSpPr>
        <p:spPr>
          <a:xfrm>
            <a:off x="-1023919" y="2301398"/>
            <a:ext cx="4329953" cy="97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사인그래픽 실측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관련 이미지 디자인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텍스트와 이미지는 제안서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영민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63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28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14935" y="663728"/>
            <a:ext cx="5058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속의 나의 위치는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  <a:p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속의 나 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563837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계단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 속의 나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C1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속의 나의 위치는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99" y="2043622"/>
            <a:ext cx="1465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B1-G01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코너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 사인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16498"/>
              </p:ext>
            </p:extLst>
          </p:nvPr>
        </p:nvGraphicFramePr>
        <p:xfrm>
          <a:off x="341313" y="2322501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시트 </a:t>
                      </a:r>
                      <a:r>
                        <a:rPr kumimoji="0" lang="ko-KR" altLang="en-US" sz="900" b="0" i="0" u="none" strike="noStrike" kern="1200" cap="none" spc="-5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컷팅</a:t>
                      </a:r>
                      <a:endParaRPr kumimoji="0" lang="ko-KR" altLang="en-US" sz="900" b="0" i="0" u="none" strike="noStrike" kern="1200" cap="none" spc="-5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계단 벽면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코너명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속의 나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39699" y="3284934"/>
            <a:ext cx="2387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B1-G02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템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그래픽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타이틀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44259"/>
              </p:ext>
            </p:extLst>
          </p:nvPr>
        </p:nvGraphicFramePr>
        <p:xfrm>
          <a:off x="341313" y="3563813"/>
          <a:ext cx="4175637" cy="1380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계단 벽면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바깥쪽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8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아이템명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속의 나의 위치는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그래픽 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지도 실사 이미지</a:t>
                      </a:r>
                      <a:endParaRPr lang="en-US" altLang="ko-KR" sz="900" kern="1200" spc="-8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시트 </a:t>
                      </a:r>
                      <a:r>
                        <a:rPr kumimoji="0" lang="ko-KR" altLang="en-US" sz="900" b="0" i="0" u="none" strike="noStrike" kern="1200" cap="none" spc="-50" normalizeH="0" baseline="0" noProof="0" dirty="0" err="1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컷팅</a:t>
                      </a:r>
                      <a:endParaRPr kumimoji="0" lang="ko-KR" altLang="en-US" sz="900" b="0" i="0" u="none" strike="noStrike" kern="1200" cap="none" spc="-50" normalizeH="0" baseline="0" noProof="0" dirty="0" smtClean="0">
                        <a:ln>
                          <a:noFill/>
                        </a:ln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effectLst/>
                        <a:uLnTx/>
                        <a:uFillTx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거울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타이틀 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 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 속 나</a:t>
                      </a:r>
                      <a:endParaRPr lang="en-US" altLang="ko-KR" sz="900" kern="1200" spc="-8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Text Box 162"/>
          <p:cNvSpPr txBox="1">
            <a:spLocks noChangeArrowheads="1"/>
          </p:cNvSpPr>
          <p:nvPr/>
        </p:nvSpPr>
        <p:spPr bwMode="auto">
          <a:xfrm>
            <a:off x="207625" y="5022825"/>
            <a:ext cx="4427875" cy="2115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관측 가능한 우주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://ko.wikipedia.org/wiki/%EA%B4%80%EC%B8%A1_%EA%B0%80%EB%8A%A5%ED%95%9C_%EC%9A%B0%EC%A3%BC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국부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초은하단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사이언스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피디아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과학백과사전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://www.scienceall.com/%EA%B5%AD%EB%B6%80-%EC%B4%88%EC%9D%80%ED%95%98%EB%8B%A8-local-supercluster/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처녀자리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초은하단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://ko.wikipedia.org/wiki/%EC%B2%98%EB%85%80%EC%9E%90%EB%A6%AC_%EC%B4%88%EC%9D%80%ED%95%98%EB%8B%A8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처녀자리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은하단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(Virgo Cluster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Galaxies) 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://wouldyoulike.org/featured/%EC%B2%98%EB%85%80%EC%9E%90%EB%A6%AC-%EC%9D%80%ED%95%98%EB%8B%A8-virgo-cluster-galaxies/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우주의 크기를 재어보자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한국천문연구원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블로그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http://wouldyoulike.org/magazine/space/%EC%B0%BD%EA%B0%84%ED%98%B8-%ED%8A%B9%EC%A7%91-feel-the-scale-of-the-universe/</a:t>
            </a: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959997"/>
              </p:ext>
            </p:extLst>
          </p:nvPr>
        </p:nvGraphicFramePr>
        <p:xfrm>
          <a:off x="4748792" y="1968500"/>
          <a:ext cx="5591275" cy="4446360"/>
        </p:xfrm>
        <a:graphic>
          <a:graphicData uri="http://schemas.openxmlformats.org/drawingml/2006/table">
            <a:tbl>
              <a:tblPr/>
              <a:tblGrid>
                <a:gridCol w="1118255"/>
                <a:gridCol w="1118255"/>
                <a:gridCol w="1118255"/>
                <a:gridCol w="1118255"/>
                <a:gridCol w="1118255"/>
              </a:tblGrid>
              <a:tr h="216000">
                <a:tc gridSpan="5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0">
                              <a:schemeClr val="tx1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2000">
                <a:tc gridSpan="5"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관측가능한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우주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(observable universe)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국부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초은하단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(Local supercluster)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처녀자리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초은하단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(Virgo Supercluster)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국부은하군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우리은하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태양계주변항성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 속 나 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거울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" name="직사각형 25"/>
          <p:cNvSpPr/>
          <p:nvPr/>
        </p:nvSpPr>
        <p:spPr>
          <a:xfrm>
            <a:off x="4913862" y="2192133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우주에 대한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간략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개요 필요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서두에 들어감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algn="ctr" defTabSz="957838">
              <a:defRPr/>
            </a:pP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초은하단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 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은하군 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 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은하 등 등 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7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34"/>
          <a:stretch/>
        </p:blipFill>
        <p:spPr bwMode="auto">
          <a:xfrm>
            <a:off x="4767396" y="3909221"/>
            <a:ext cx="1076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2" r="12463"/>
          <a:stretch/>
        </p:blipFill>
        <p:spPr bwMode="auto">
          <a:xfrm>
            <a:off x="5880573" y="3909221"/>
            <a:ext cx="107698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9" r="25032"/>
          <a:stretch/>
        </p:blipFill>
        <p:spPr bwMode="auto">
          <a:xfrm>
            <a:off x="6993750" y="3909221"/>
            <a:ext cx="10859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37431"/>
          <a:stretch/>
        </p:blipFill>
        <p:spPr bwMode="auto">
          <a:xfrm>
            <a:off x="8115865" y="3909221"/>
            <a:ext cx="108593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4" r="50000"/>
          <a:stretch/>
        </p:blipFill>
        <p:spPr bwMode="auto">
          <a:xfrm>
            <a:off x="9237986" y="3909221"/>
            <a:ext cx="107699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3" r="62411"/>
          <a:stretch/>
        </p:blipFill>
        <p:spPr bwMode="auto">
          <a:xfrm>
            <a:off x="4766506" y="5312084"/>
            <a:ext cx="107699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3" r="75231"/>
          <a:stretch/>
        </p:blipFill>
        <p:spPr bwMode="auto">
          <a:xfrm>
            <a:off x="5877288" y="5320551"/>
            <a:ext cx="107699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D:\천문관\Earth's_Location_in_the_Univers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 r="87685"/>
          <a:stretch/>
        </p:blipFill>
        <p:spPr bwMode="auto">
          <a:xfrm>
            <a:off x="6988071" y="5320551"/>
            <a:ext cx="107699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29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61493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C2.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우주는 </a:t>
            </a:r>
            <a:r>
              <a:rPr lang="ko-KR" altLang="en-US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어떻게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속의 나 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306878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계단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 속의 나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C2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우주는 어떻게 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패널 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99" y="2043622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B2-G01 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아이템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명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설명패널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967818"/>
              </p:ext>
            </p:extLst>
          </p:nvPr>
        </p:nvGraphicFramePr>
        <p:xfrm>
          <a:off x="341313" y="2322501"/>
          <a:ext cx="4175637" cy="804600"/>
        </p:xfrm>
        <a:graphic>
          <a:graphicData uri="http://schemas.openxmlformats.org/drawingml/2006/table">
            <a:tbl>
              <a:tblPr/>
              <a:tblGrid>
                <a:gridCol w="6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56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8000"/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부착위치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수량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언어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내용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실사출력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계단벽면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안쪽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한글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8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아이템명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우주는 어떻게 볼까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본문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 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굴절망원경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반사망원경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전파망원경</a:t>
                      </a:r>
                      <a:r>
                        <a:rPr lang="en-US" altLang="ko-KR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kern="1200" spc="-8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우주망원경</a:t>
                      </a:r>
                      <a:endParaRPr lang="en-US" altLang="ko-KR" sz="900" kern="1200" spc="-8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Text Box 162"/>
          <p:cNvSpPr txBox="1">
            <a:spLocks noChangeArrowheads="1"/>
          </p:cNvSpPr>
          <p:nvPr/>
        </p:nvSpPr>
        <p:spPr bwMode="auto">
          <a:xfrm>
            <a:off x="207625" y="5022825"/>
            <a:ext cx="4427875" cy="51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우주를 향해 크게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크게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거대망원경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디라이브러리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http://dl.dongascience.com/magazine/view/C201506N002</a:t>
            </a: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562893"/>
              </p:ext>
            </p:extLst>
          </p:nvPr>
        </p:nvGraphicFramePr>
        <p:xfrm>
          <a:off x="4748792" y="1968500"/>
          <a:ext cx="5591276" cy="3339000"/>
        </p:xfrm>
        <a:graphic>
          <a:graphicData uri="http://schemas.openxmlformats.org/drawingml/2006/table">
            <a:tbl>
              <a:tblPr/>
              <a:tblGrid>
                <a:gridCol w="2795638"/>
                <a:gridCol w="2795638"/>
              </a:tblGrid>
              <a:tr h="216000"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굴절망원경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0">
                              <a:schemeClr val="tx1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0">
                                <a:schemeClr val="tx1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반사망원경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0">
                              <a:schemeClr val="tx1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4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전파망원경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우주망원경</a:t>
                      </a:r>
                    </a:p>
                  </a:txBody>
                  <a:tcPr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440000"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horzOverflow="overflow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직사각형 11"/>
          <p:cNvSpPr/>
          <p:nvPr/>
        </p:nvSpPr>
        <p:spPr>
          <a:xfrm>
            <a:off x="4803795" y="2289843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조사 필요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4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11727"/>
              </p:ext>
            </p:extLst>
          </p:nvPr>
        </p:nvGraphicFramePr>
        <p:xfrm>
          <a:off x="259974" y="719618"/>
          <a:ext cx="10241117" cy="6322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7142">
                  <a:extLst>
                    <a:ext uri="{9D8B030D-6E8A-4147-A177-3AD203B41FA5}">
                      <a16:colId xmlns="" xmlns:a16="http://schemas.microsoft.com/office/drawing/2014/main" val="5419386"/>
                    </a:ext>
                  </a:extLst>
                </a:gridCol>
                <a:gridCol w="887142"/>
                <a:gridCol w="496799">
                  <a:extLst>
                    <a:ext uri="{9D8B030D-6E8A-4147-A177-3AD203B41FA5}">
                      <a16:colId xmlns="" xmlns:a16="http://schemas.microsoft.com/office/drawing/2014/main" val="727684212"/>
                    </a:ext>
                  </a:extLst>
                </a:gridCol>
                <a:gridCol w="1490399">
                  <a:extLst>
                    <a:ext uri="{9D8B030D-6E8A-4147-A177-3AD203B41FA5}">
                      <a16:colId xmlns="" xmlns:a16="http://schemas.microsoft.com/office/drawing/2014/main" val="1434930236"/>
                    </a:ext>
                  </a:extLst>
                </a:gridCol>
                <a:gridCol w="496799">
                  <a:extLst>
                    <a:ext uri="{9D8B030D-6E8A-4147-A177-3AD203B41FA5}">
                      <a16:colId xmlns="" xmlns:a16="http://schemas.microsoft.com/office/drawing/2014/main" val="2116068016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96856"/>
                <a:gridCol w="496799">
                  <a:extLst>
                    <a:ext uri="{9D8B030D-6E8A-4147-A177-3AD203B41FA5}">
                      <a16:colId xmlns="" xmlns:a16="http://schemas.microsoft.com/office/drawing/2014/main" val="1487797920"/>
                    </a:ext>
                  </a:extLst>
                </a:gridCol>
                <a:gridCol w="1596856">
                  <a:extLst>
                    <a:ext uri="{9D8B030D-6E8A-4147-A177-3AD203B41FA5}">
                      <a16:colId xmlns="" xmlns:a16="http://schemas.microsoft.com/office/drawing/2014/main" val="3742118050"/>
                    </a:ext>
                  </a:extLst>
                </a:gridCol>
                <a:gridCol w="448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0585">
                <a:tc rowSpan="2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r>
                        <a:rPr lang="en-US" altLang="ko-KR" sz="9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no  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  <a:r>
                        <a:rPr lang="en-US" altLang="ko-KR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endParaRPr lang="ko-KR" altLang="en-US" sz="9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구분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비고</a:t>
                      </a:r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0590345"/>
                  </a:ext>
                </a:extLst>
              </a:tr>
              <a:tr h="180585">
                <a:tc vMerge="1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endParaRPr lang="en-US" altLang="ko-KR" sz="1000" b="1" i="0" u="none" strike="noStrike" kern="1200" spc="-100" baseline="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ko-KR" altLang="en-US" sz="8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대 </a:t>
                      </a: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콘텐츠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소콘텐츠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 매체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인간의 </a:t>
                      </a:r>
                    </a:p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열망과 꿈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r>
                        <a:rPr lang="en-US" altLang="ko-KR" sz="8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A1</a:t>
                      </a: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한계를 뛰어넘는 </a:t>
                      </a:r>
                      <a:endParaRPr lang="en-US" altLang="ko-KR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인간의 도전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A1</a:t>
                      </a:r>
                      <a:r>
                        <a:rPr lang="en-US" altLang="ko-KR" sz="900" kern="1200" spc="-1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-01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세상을 바꾼 인간의 열망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A1</a:t>
                      </a:r>
                      <a:r>
                        <a:rPr lang="en-US" altLang="ko-KR" sz="900" kern="1200" spc="-1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-02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멀리 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꿈을 향해 도전하는 사람들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콘스탄틴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치올코프스키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로버트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고다드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세르게이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코롤료프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베르너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폰 브라운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유리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가가린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발렌티나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테레시코바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닐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암스트롱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A1</a:t>
                      </a:r>
                      <a:r>
                        <a:rPr lang="en-US" altLang="ko-KR" sz="900" kern="1200" spc="-1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-03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높이 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우주로 향한 인류의 꿈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r>
                        <a:rPr lang="en-US" altLang="ko-KR" sz="8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A2</a:t>
                      </a: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0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인디카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머신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A3</a:t>
                      </a: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멀리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높이</a:t>
                      </a:r>
                      <a:endParaRPr lang="en-US" altLang="ko-KR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indent="0" algn="l" defTabSz="1007943" rtl="0" eaLnBrk="1" latinLnBrk="1" hangingPunct="1"/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제트엔진과 로켓 엔진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</a:t>
                      </a:r>
                      <a:r>
                        <a:rPr lang="ko-KR" altLang="en-US" sz="10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유니버스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339" y="215238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210.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연출 </a:t>
            </a:r>
            <a:r>
              <a:rPr lang="ko-KR" altLang="en-US" sz="1200" dirty="0" err="1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총괄표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610225" y="0"/>
            <a:ext cx="4934312" cy="1143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7838">
              <a:defRPr/>
            </a:pPr>
            <a:r>
              <a:rPr lang="ko-KR" altLang="en-US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코드 번호 정리 후 최종 정리할 것</a:t>
            </a:r>
            <a:endParaRPr lang="en-US" altLang="ko-KR" sz="14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96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4852609" y="1572559"/>
            <a:ext cx="5434506" cy="2819716"/>
            <a:chOff x="4852609" y="1572559"/>
            <a:chExt cx="5434506" cy="2819716"/>
          </a:xfrm>
        </p:grpSpPr>
        <p:grpSp>
          <p:nvGrpSpPr>
            <p:cNvPr id="5" name="그룹 4"/>
            <p:cNvGrpSpPr/>
            <p:nvPr/>
          </p:nvGrpSpPr>
          <p:grpSpPr>
            <a:xfrm>
              <a:off x="4852609" y="1572559"/>
              <a:ext cx="4875316" cy="2819716"/>
              <a:chOff x="4852609" y="1572559"/>
              <a:chExt cx="4875316" cy="2819716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9" t="12927" r="6336" b="8497"/>
              <a:stretch/>
            </p:blipFill>
            <p:spPr>
              <a:xfrm>
                <a:off x="4852609" y="1572559"/>
                <a:ext cx="4875316" cy="2819716"/>
              </a:xfrm>
              <a:prstGeom prst="rect">
                <a:avLst/>
              </a:prstGeom>
            </p:spPr>
          </p:pic>
          <p:grpSp>
            <p:nvGrpSpPr>
              <p:cNvPr id="44" name="그룹 43"/>
              <p:cNvGrpSpPr/>
              <p:nvPr/>
            </p:nvGrpSpPr>
            <p:grpSpPr>
              <a:xfrm>
                <a:off x="7935525" y="2117739"/>
                <a:ext cx="1575961" cy="546928"/>
                <a:chOff x="8621587" y="2510767"/>
                <a:chExt cx="1575961" cy="546928"/>
              </a:xfrm>
            </p:grpSpPr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8937548" y="2510767"/>
                  <a:ext cx="126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D1. </a:t>
                  </a:r>
                  <a:r>
                    <a:rPr lang="ko-KR" altLang="en-US" sz="800" spc="-60" dirty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나는 누구일까</a:t>
                  </a:r>
                  <a:r>
                    <a:rPr lang="en-US" altLang="ko-KR" sz="800" spc="-60" dirty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?</a:t>
                  </a:r>
                </a:p>
              </p:txBody>
            </p:sp>
            <p:sp>
              <p:nvSpPr>
                <p:cNvPr id="3" name="타원 2"/>
                <p:cNvSpPr>
                  <a:spLocks noChangeAspect="1"/>
                </p:cNvSpPr>
                <p:nvPr/>
              </p:nvSpPr>
              <p:spPr>
                <a:xfrm>
                  <a:off x="8621587" y="2965355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8" name="꺾인 연결선 17"/>
                <p:cNvCxnSpPr>
                  <a:stCxn id="15" idx="1"/>
                  <a:endCxn id="3" idx="0"/>
                </p:cNvCxnSpPr>
                <p:nvPr/>
              </p:nvCxnSpPr>
              <p:spPr>
                <a:xfrm rot="10800000" flipV="1">
                  <a:off x="8667758" y="2587717"/>
                  <a:ext cx="269791" cy="377638"/>
                </a:xfrm>
                <a:prstGeom prst="bentConnector2">
                  <a:avLst/>
                </a:prstGeom>
                <a:ln>
                  <a:solidFill>
                    <a:srgbClr val="00B0F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4" name="그룹 23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25" name="모서리가 둥근 직사각형 24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35" name="그룹 34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36" name="모서리가 둥근 직사각형 35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7" name="모서리가 둥근 직사각형 36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8" name="직사각형 37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565428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30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48307"/>
              </p:ext>
            </p:extLst>
          </p:nvPr>
        </p:nvGraphicFramePr>
        <p:xfrm>
          <a:off x="325290" y="4485568"/>
          <a:ext cx="10123978" cy="2725200"/>
        </p:xfrm>
        <a:graphic>
          <a:graphicData uri="http://schemas.openxmlformats.org/drawingml/2006/table">
            <a:tbl>
              <a:tblPr/>
              <a:tblGrid>
                <a:gridCol w="1159978"/>
                <a:gridCol w="8964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C1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모형과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영상을 연동시켜 태양계의 항성과 행성들의 순서와 특징을  쉽게 이해할 수 있게 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영상으로 태양과 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8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개 행성의 각 특징을  문제로 내면 모형으로 된 행성들을 제자리에 끼워 맞추고 정답일 경우 태양과의 거리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그리고 행성의 주요정보를 제공한다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  <a:endParaRPr lang="ko-KR" altLang="en-US" sz="8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0" name="직사각형 29"/>
          <p:cNvSpPr/>
          <p:nvPr/>
        </p:nvSpPr>
        <p:spPr>
          <a:xfrm>
            <a:off x="337499" y="1038701"/>
            <a:ext cx="101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 지구를 포함한 친근한 태양계 정보를 모형과 영상으로 좀더 알기 쉽게 전달한다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1" r="3228" b="18010"/>
          <a:stretch/>
        </p:blipFill>
        <p:spPr>
          <a:xfrm>
            <a:off x="1514768" y="4978400"/>
            <a:ext cx="2391507" cy="1778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67" y="4978400"/>
            <a:ext cx="2681263" cy="177800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6750193" y="4978399"/>
            <a:ext cx="1614107" cy="1764000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40" y="4978400"/>
            <a:ext cx="1185333" cy="1778000"/>
          </a:xfrm>
          <a:prstGeom prst="rect">
            <a:avLst/>
          </a:prstGeom>
        </p:spPr>
      </p:pic>
      <p:grpSp>
        <p:nvGrpSpPr>
          <p:cNvPr id="26" name="그룹 25"/>
          <p:cNvGrpSpPr>
            <a:grpSpLocks noChangeAspect="1"/>
          </p:cNvGrpSpPr>
          <p:nvPr/>
        </p:nvGrpSpPr>
        <p:grpSpPr>
          <a:xfrm flipH="1" flipV="1">
            <a:off x="1606216" y="2117739"/>
            <a:ext cx="2813389" cy="2063399"/>
            <a:chOff x="277346" y="1232469"/>
            <a:chExt cx="1632723" cy="119747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6295" r="45501" b="21965"/>
            <a:stretch/>
          </p:blipFill>
          <p:spPr>
            <a:xfrm rot="5400000">
              <a:off x="494972" y="1014843"/>
              <a:ext cx="1197471" cy="1632723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 rot="2626882">
              <a:off x="734636" y="1636943"/>
              <a:ext cx="302372" cy="143457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직사각형 39"/>
          <p:cNvSpPr/>
          <p:nvPr/>
        </p:nvSpPr>
        <p:spPr>
          <a:xfrm>
            <a:off x="-1023919" y="2301398"/>
            <a:ext cx="4329953" cy="97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적용 하드웨어 센서 구성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간단하게 하고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하우징</a:t>
            </a:r>
            <a:r>
              <a:rPr lang="ko-KR" altLang="en-US" sz="1000" dirty="0" smtClean="0">
                <a:solidFill>
                  <a:srgbClr val="FF0000"/>
                </a:solidFill>
              </a:rPr>
              <a:t> 등 어떻게</a:t>
            </a:r>
            <a:r>
              <a:rPr lang="en-US" altLang="ko-KR" sz="1000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아트웍크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로우폴리곤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영상제작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태훈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성하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하드웨어 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31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933827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직사각형 5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정보영상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699" y="2043622"/>
            <a:ext cx="3097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D1-S01 / D1-H01 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모형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연동 정보영상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02831"/>
              </p:ext>
            </p:extLst>
          </p:nvPr>
        </p:nvGraphicFramePr>
        <p:xfrm>
          <a:off x="341313" y="2322501"/>
          <a:ext cx="4176000" cy="4901760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정보영상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연출매체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연동영상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식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프로젝터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1ea 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센서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스피커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운영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PC 1Set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연출내용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9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구성원의  순서와 주요특징을 알아보는 모형 연동 정보영상으로 화면에서 퀴즈형태로 문제를 내면 그에 해당하는 천체 모형을 해당 위치에 넣어 영상이 반응하도록 연출한다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태양계의 순서와 각 천체의 주요 특징을 영상과 모형으로 동시 체험해서 보다 쉽게 이해를 돕게 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구성트리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직사각형 22"/>
          <p:cNvSpPr/>
          <p:nvPr/>
        </p:nvSpPr>
        <p:spPr>
          <a:xfrm>
            <a:off x="1226861" y="3635899"/>
            <a:ext cx="1947357" cy="64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①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퀴즈 영상</a:t>
            </a:r>
          </a:p>
        </p:txBody>
      </p:sp>
      <p:sp>
        <p:nvSpPr>
          <p:cNvPr id="15" name="직사각형 22"/>
          <p:cNvSpPr/>
          <p:nvPr/>
        </p:nvSpPr>
        <p:spPr>
          <a:xfrm>
            <a:off x="1226862" y="4468848"/>
            <a:ext cx="972000" cy="182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②  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천체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모형 선택</a:t>
            </a:r>
          </a:p>
        </p:txBody>
      </p:sp>
      <p:sp>
        <p:nvSpPr>
          <p:cNvPr id="16" name="직사각형 22"/>
          <p:cNvSpPr/>
          <p:nvPr/>
        </p:nvSpPr>
        <p:spPr>
          <a:xfrm>
            <a:off x="1226861" y="6506126"/>
            <a:ext cx="1947357" cy="64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</a:p>
          <a:p>
            <a:pPr algn="ctr">
              <a:defRPr/>
            </a:pP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결과 및 정보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영상</a:t>
            </a:r>
          </a:p>
        </p:txBody>
      </p:sp>
      <p:cxnSp>
        <p:nvCxnSpPr>
          <p:cNvPr id="17" name="직선 화살표 연결선 7"/>
          <p:cNvCxnSpPr>
            <a:stCxn id="16" idx="3"/>
            <a:endCxn id="14" idx="3"/>
          </p:cNvCxnSpPr>
          <p:nvPr/>
        </p:nvCxnSpPr>
        <p:spPr>
          <a:xfrm flipV="1">
            <a:off x="3174218" y="3959899"/>
            <a:ext cx="12700" cy="2870227"/>
          </a:xfrm>
          <a:prstGeom prst="bentConnector3">
            <a:avLst>
              <a:gd name="adj1" fmla="val 8066661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/>
          <p:cNvGrpSpPr/>
          <p:nvPr/>
        </p:nvGrpSpPr>
        <p:grpSpPr>
          <a:xfrm>
            <a:off x="2202219" y="4468337"/>
            <a:ext cx="972000" cy="1826223"/>
            <a:chOff x="1886525" y="4480359"/>
            <a:chExt cx="972000" cy="1826223"/>
          </a:xfrm>
        </p:grpSpPr>
        <p:sp>
          <p:nvSpPr>
            <p:cNvPr id="22" name="직사각형 22"/>
            <p:cNvSpPr/>
            <p:nvPr/>
          </p:nvSpPr>
          <p:spPr>
            <a:xfrm>
              <a:off x="1886525" y="4480359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-1.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태       양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886525" y="4686137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-2.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       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1886525" y="4891915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-3.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금       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886525" y="5097693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-4.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       구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886525" y="5303471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-5.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화       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886525" y="5509249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-6.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목       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886525" y="5715027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-7.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토       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886525" y="5920805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-8.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천왕성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886525" y="6126582"/>
              <a:ext cx="972000" cy="180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>
                <a:defRPr/>
              </a:pP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kumimoji="1" lang="en-US" altLang="ko-KR" sz="900" spc="-100" dirty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②  </a:t>
              </a:r>
              <a:r>
                <a:rPr kumimoji="1" lang="en-US" altLang="ko-KR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-9.    </a:t>
              </a:r>
              <a:r>
                <a:rPr kumimoji="1" lang="ko-KR" altLang="en-US" sz="900" spc="-100" dirty="0" smtClean="0">
                  <a:gradFill>
                    <a:gsLst>
                      <a:gs pos="100000">
                        <a:schemeClr val="bg1"/>
                      </a:gs>
                      <a:gs pos="0">
                        <a:schemeClr val="bg1"/>
                      </a:gs>
                    </a:gsLst>
                    <a:lin ang="5400000" scaled="1"/>
                  </a:gra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해왕성</a:t>
              </a:r>
              <a:endPara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cxnSp>
        <p:nvCxnSpPr>
          <p:cNvPr id="37" name="직선 화살표 연결선 36"/>
          <p:cNvCxnSpPr/>
          <p:nvPr/>
        </p:nvCxnSpPr>
        <p:spPr>
          <a:xfrm>
            <a:off x="1712862" y="4282455"/>
            <a:ext cx="0" cy="180000"/>
          </a:xfrm>
          <a:prstGeom prst="straightConnector1">
            <a:avLst/>
          </a:prstGeom>
          <a:ln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화살표 연결선 37"/>
          <p:cNvCxnSpPr/>
          <p:nvPr/>
        </p:nvCxnSpPr>
        <p:spPr>
          <a:xfrm>
            <a:off x="1712862" y="6308584"/>
            <a:ext cx="0" cy="180000"/>
          </a:xfrm>
          <a:prstGeom prst="straightConnector1">
            <a:avLst/>
          </a:prstGeom>
          <a:ln>
            <a:solidFill>
              <a:schemeClr val="accent2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62"/>
          <p:cNvSpPr txBox="1">
            <a:spLocks noChangeArrowheads="1"/>
          </p:cNvSpPr>
          <p:nvPr/>
        </p:nvSpPr>
        <p:spPr bwMode="auto">
          <a:xfrm>
            <a:off x="4670253" y="1982125"/>
            <a:ext cx="4427875" cy="2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순서 및 위치 참고자료</a:t>
            </a:r>
            <a:r>
              <a:rPr kumimoji="0" lang="en-US" altLang="ko-KR" sz="900" dirty="0" smtClean="0">
                <a:gradFill>
                  <a:gsLst>
                    <a:gs pos="2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</a:p>
        </p:txBody>
      </p:sp>
      <p:pic>
        <p:nvPicPr>
          <p:cNvPr id="4098" name="Picture 2" descr="C:\Users\민진홍\Desktop\천문\태양계\산수책_02_0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22954" b="6317"/>
          <a:stretch/>
        </p:blipFill>
        <p:spPr bwMode="auto">
          <a:xfrm>
            <a:off x="4721715" y="2289843"/>
            <a:ext cx="5616000" cy="28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민진홍\Desktop\천문\태양계\태양계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1"/>
          <a:stretch/>
        </p:blipFill>
        <p:spPr bwMode="auto">
          <a:xfrm>
            <a:off x="7398358" y="5265718"/>
            <a:ext cx="2941857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민진홍\Desktop\천문\태양계\다운로드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715" y="5269677"/>
            <a:ext cx="2657373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75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32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74536"/>
              </p:ext>
            </p:extLst>
          </p:nvPr>
        </p:nvGraphicFramePr>
        <p:xfrm>
          <a:off x="2323693" y="1968500"/>
          <a:ext cx="8024400" cy="5239800"/>
        </p:xfrm>
        <a:graphic>
          <a:graphicData uri="http://schemas.openxmlformats.org/drawingml/2006/table">
            <a:tbl>
              <a:tblPr/>
              <a:tblGrid>
                <a:gridCol w="230400"/>
                <a:gridCol w="3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8000"/>
              </a:tblGrid>
              <a:tr h="252000">
                <a:tc rowSpan="3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결과 및 정보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비고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2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 나이는 약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46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태양계에서 내가  대장이야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 몸은 어마어마하게  크고  거대한 불덩어리로 되어 있어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그래서 내 스스로 엄청난 빛과 열을 내지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나의 에너지는 생활에 많이 사용되고 있어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내가 누구게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태양계의 유일한 항성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바로 눈부신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태양이예요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항성과 행성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별의 차이점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스스로 빛을 낼 수 없다면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행성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스스로 빛을 낼 수 있다면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'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항성＇이라고 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태양은 스스로 빛을 내는 항성으로  태양계의 유일한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우리가 흔히 말하는 별이란 자체적으로 빛을 내는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태양같은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항성을 의미하는 거랍니다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태양의 수명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항성의 평균수명은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억년이예요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46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억살로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아직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억년이 남았어요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 에너지의 종류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태양에너지는 우리 생활에 다양한 방면에 활용되고 있어요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감마선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항암치료나 의료기구 살균할 때 쓰는 빛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2.. X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물질을 통과하는 빛으로 물질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재료 시험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의료 등에 이용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자외선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살균작용을 하나 오래 노출되면 위험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가시광선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우리 눈으로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볼수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있는 전자기파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즉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물체를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볼수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있게 하는 빛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적외선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공업용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의료용 산업용 등 여러 용도로 사용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리모컨의 빛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의료용 레이저 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위조 및 감정용 적외선 사진 등에 사용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6.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마이크로파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): 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통신할 때 쓰는 빛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사람들이 저를 잘 못 봐요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왜냐면  저는 매우 작은데다 태양과 너무 가까워서 태양의  눈부신 빛 때문에 잘 볼 수 가 없데요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가장 가까운 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가장 가까이 있는 행성은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수성이예요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아주 작은 행성인 수성은 언제나 눈부신 태양 옆에 붙어 다니기 때문에 관측하기 쉽지 않아요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해가 진 직후 서쪽하늘과 해가 뜨기 직전 동쪽 하늘에서만 볼 수 있데요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4879.4 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 지구 크기의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분의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정도예요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수성과의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수성까지의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579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66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일을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낮에는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427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도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밤에는 영하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183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도로 너무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뜨껍거나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너무 추워요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85442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71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prstClr val="black"/>
                  </a:gs>
                  <a:gs pos="100000">
                    <a:prstClr val="black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천문우주정보지식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://astro.kasi.re.kr/main/mainpage.aspx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초등과학학습만화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Why?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이광웅 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예림당</a:t>
            </a: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말뜻을 알면 개념이 쏙쏙 잡히는 과학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김은희 저 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제주우주항공박물관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블로그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://jamblog.co.kr/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이웃집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과학자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2"/>
              </a:rPr>
              <a:t>mag.scientist.town/content/view/81416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태양의 가족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스마트원리과학태양계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강태숙 저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그레이트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북스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아홉 행성을 찾아서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원리과학동화태양계의 구성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한국퍼킨스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학생백과 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  <a:hlinkClick r:id="rId3"/>
              </a:rPr>
              <a:t>terms.naver.com/entry.nhn?docId=944298&amp;cid=47340&amp;categoryId=47340</a:t>
            </a: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75537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그룹 13"/>
          <p:cNvGrpSpPr>
            <a:grpSpLocks noChangeAspect="1"/>
          </p:cNvGrpSpPr>
          <p:nvPr/>
        </p:nvGrpSpPr>
        <p:grpSpPr>
          <a:xfrm flipH="1" flipV="1">
            <a:off x="446314" y="2002971"/>
            <a:ext cx="1708826" cy="1207173"/>
            <a:chOff x="65725" y="1169288"/>
            <a:chExt cx="1556502" cy="1099565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8709" r="47694" b="21966"/>
            <a:stretch/>
          </p:blipFill>
          <p:spPr>
            <a:xfrm rot="5400000">
              <a:off x="294193" y="940820"/>
              <a:ext cx="1099565" cy="1556502"/>
            </a:xfrm>
            <a:prstGeom prst="rect">
              <a:avLst/>
            </a:prstGeom>
          </p:spPr>
        </p:pic>
        <p:sp>
          <p:nvSpPr>
            <p:cNvPr id="16" name="직사각형 15"/>
            <p:cNvSpPr/>
            <p:nvPr/>
          </p:nvSpPr>
          <p:spPr>
            <a:xfrm>
              <a:off x="538285" y="1610740"/>
              <a:ext cx="229202" cy="2166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직사각형 2"/>
          <p:cNvSpPr/>
          <p:nvPr/>
        </p:nvSpPr>
        <p:spPr>
          <a:xfrm>
            <a:off x="8451477" y="2501031"/>
            <a:ext cx="4336676" cy="61434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행성 모델링 있는 지 확인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아니면 귀여운 스타일로 정리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01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33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71520"/>
              </p:ext>
            </p:extLst>
          </p:nvPr>
        </p:nvGraphicFramePr>
        <p:xfrm>
          <a:off x="2323693" y="1968500"/>
          <a:ext cx="8024400" cy="5220000"/>
        </p:xfrm>
        <a:graphic>
          <a:graphicData uri="http://schemas.openxmlformats.org/drawingml/2006/table">
            <a:tbl>
              <a:tblPr/>
              <a:tblGrid>
                <a:gridCol w="230400"/>
                <a:gridCol w="3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8000"/>
              </a:tblGrid>
              <a:tr h="252000">
                <a:tc rowSpan="3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결과 및 정보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연출이미지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2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#3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사람들은 제가 별이 아닌데  ‘샛별’이라고 불러요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지구에서 아주 밝게 보이기 때문이래요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지구에서 가장 가까운 행성인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금성이예요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지구에서는 태양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 다음으로 밝게 보여요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별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항성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처럼 스스로 빛을 내는 것 처럼 보이지만 실제로 금성이 별처럼 가장 밝게 보이는 이유는  두꺼운 대기층이 햇빛의 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75%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를 반사하기 때문이래요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12,103km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 지구와 비슷해요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금성과의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금성까지의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123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보기에는 밝은 노란색의 아름다운 행성이지만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지옥같은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행성이라고 해요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대기의 대부분이 이산화탄소이며 엄청난 온실효과로 인해 지표의 기온은 항상 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480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도로 너무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뜨껍고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구름은 온통 고농축황산이라 황산비가 내리지만 뜨거운 대기로 인해 땅에 내리기도 전에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증발한데요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#4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난 태양계에서 유일하게 공기가 있어서 생명체가 살고 있는 아름다운 행성이랍니다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내 주변을  아주 밝은 위성인 달이 돌고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근데 신기하게도 달은 한달 동안 모습이 달라져요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왜 그런지 궁금하죠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맞아요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난 여러분이 살고 있는 지구랍니다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달은 지구의 하나뿐인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위성이예요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위성은 행성의 주위를 공전하는 천체를 말한답니다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달의 모습이 변화하는 이유는 무얼까요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 이유는 달은 지구를 공전하지만 지구도 태양주위를 공전하기 때문에 우리 눈에는 달의 모양이 달라져요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달의 공전궤도와 위치 및 상태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이미지 참고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12 756.2km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지구과의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지구까지의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4,960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171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526760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91757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>
            <a:grpSpLocks noChangeAspect="1"/>
          </p:cNvGrpSpPr>
          <p:nvPr/>
        </p:nvGrpSpPr>
        <p:grpSpPr>
          <a:xfrm flipH="1" flipV="1">
            <a:off x="446314" y="2002971"/>
            <a:ext cx="1708826" cy="1207173"/>
            <a:chOff x="65725" y="1169288"/>
            <a:chExt cx="1556502" cy="109956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8709" r="47694" b="21966"/>
            <a:stretch/>
          </p:blipFill>
          <p:spPr>
            <a:xfrm rot="5400000">
              <a:off x="294193" y="940820"/>
              <a:ext cx="1099565" cy="155650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538285" y="1610740"/>
              <a:ext cx="229202" cy="2166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3" name="Picture 2" descr="C:\Users\민진홍\Desktop\천문\달의 궤도와 위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813" y="5244959"/>
            <a:ext cx="1380085" cy="122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민진홍\Desktop\천문\hqdefault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2" r="20068" b="6999"/>
          <a:stretch/>
        </p:blipFill>
        <p:spPr bwMode="auto">
          <a:xfrm>
            <a:off x="10691813" y="6466216"/>
            <a:ext cx="1332623" cy="109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62"/>
          <p:cNvSpPr txBox="1">
            <a:spLocks noChangeArrowheads="1"/>
          </p:cNvSpPr>
          <p:nvPr/>
        </p:nvSpPr>
        <p:spPr bwMode="auto">
          <a:xfrm>
            <a:off x="207625" y="3293175"/>
            <a:ext cx="2091299" cy="396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9314" tIns="64657" rIns="129314" bIns="64657">
            <a:spAutoFit/>
          </a:bodyPr>
          <a:lstStyle>
            <a:lvl1pPr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1474788" eaLnBrk="0" fontAlgn="base" hangingPunct="0">
              <a:spcBef>
                <a:spcPct val="0"/>
              </a:spcBef>
              <a:spcAft>
                <a:spcPct val="0"/>
              </a:spcAft>
              <a:defRPr kumimoji="1" sz="29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72000" lvl="0" indent="-72000" defTabSz="1474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&lt;</a:t>
            </a:r>
            <a:r>
              <a:rPr kumimoji="0" lang="ko-KR" altLang="en-US" sz="900" dirty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참고자료</a:t>
            </a:r>
            <a:r>
              <a:rPr kumimoji="0" lang="en-US" altLang="ko-KR" sz="900" dirty="0" smtClean="0">
                <a:gradFill>
                  <a:gsLst>
                    <a:gs pos="2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&gt;</a:t>
            </a: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화성 생활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새로운 달력으로 시작한다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동아사이언스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://www.dongascience.com/news.php?idx=6825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ko-KR" altLang="en-US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처음 읽는 미래과학 교과서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– 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우주공학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://terms.naver.com/entry.nhn?docId=1982412&amp;cid=47340&amp;categoryId=47340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토성의 고리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위키백과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https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://ko.wikipedia.org/wiki/%ED%86%A0%EC%84%B1%EC%9D%98_%EA%B3%A0%EB%A6%AC</a:t>
            </a:r>
          </a:p>
          <a:p>
            <a:pPr defTabSz="1474788"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공전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 </a:t>
            </a:r>
            <a:r>
              <a:rPr kumimoji="0" lang="ko-KR" altLang="en-US" sz="800" dirty="0" err="1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두산백과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://terms.naver.com/entry.nhn?docId=1063667&amp;cid=40942&amp;categoryId=32286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닮은 것 같지만 서로 다른 천왕성과 해왕성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어린이백과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://terms.naver.com/entry.nhn?docId=2843240&amp;cid=47309&amp;categoryId=47309</a:t>
            </a: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72000" indent="-72000" defTabSz="1474788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ko-KR" altLang="en-US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수학의 힘으로 찾아낸 해왕성 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kumimoji="0" lang="ko-KR" altLang="en-US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어린이백과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</a:t>
            </a:r>
            <a:r>
              <a:rPr kumimoji="0" lang="en-US" altLang="ko-KR" sz="8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://</a:t>
            </a:r>
            <a:r>
              <a:rPr kumimoji="0" lang="en-US" altLang="ko-KR" sz="8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terms.naver.com/entry.nhn?docId=1023954&amp;cid=47309&amp;categoryId=47309</a:t>
            </a:r>
            <a:endParaRPr kumimoji="0" lang="en-US" altLang="ko-KR" sz="8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2969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34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717949"/>
              </p:ext>
            </p:extLst>
          </p:nvPr>
        </p:nvGraphicFramePr>
        <p:xfrm>
          <a:off x="2323693" y="1968500"/>
          <a:ext cx="8024400" cy="4321080"/>
        </p:xfrm>
        <a:graphic>
          <a:graphicData uri="http://schemas.openxmlformats.org/drawingml/2006/table">
            <a:tbl>
              <a:tblPr/>
              <a:tblGrid>
                <a:gridCol w="230400"/>
                <a:gridCol w="3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8000"/>
              </a:tblGrid>
              <a:tr h="252000">
                <a:tc rowSpan="2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결과 및 정보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비고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52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#5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이름이 많아요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붉게 보이기 때문에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붉은 행성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＇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이라고 불리고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지구와 비슷한 점이 많아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지구의 동생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’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또는 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 지구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라고 불리기도 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영화의 소재로도 많이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사용되요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화성이 붉게 보이는 이유는 토양에 붉은 색을 띠는 많은 양의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산화철을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포함하고 있기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때문이예요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화성과 지구의 유사점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화성은 지구와 비슷한 점이 참 많아요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하루의 길이가 비슷해요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화성의 자전주기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24.62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시간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물의 존재 가능성이 있어요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2000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년에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25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억년전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물이 존재했던 흔적을 발견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2008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년에는 양극에 얼음이 존재함을 발견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 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화성의 극지방에는 물과 이산화탄소의 얼음으로 된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극관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 2015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년에 소금물 개천형태의 액체 상태의 물이 흐름을 발견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사계절을 갖고 있어요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자전축기울기가 지구와 비슷해서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 자전축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25˚,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23.5˚)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단면적에 들어오는 일사량이 달라지기 때문에 계절변화가 있음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여름철의 최고 기온은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-5℃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겨울철에는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-87℃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 여름에는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극관이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작아지고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겨울에는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극관이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커지는 현상이 반복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6,788㎞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지금의 반쯤 되기 때문에 비슷한 점이 많은 화성을 지구의 동생으로 부르기도 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화성과의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화성까지의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2,800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260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화성에는 태양계 최고의 화산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올림푸스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(25km)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과 태양계 최대협곡인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마리네리스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협곡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길이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3000km,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깊이는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8km)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극지방이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눈모자를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뒤집어쓴 것처럼 보이는 것</a:t>
                      </a:r>
                      <a:endParaRPr lang="ko-KR" altLang="en-US" sz="9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27349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41588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>
            <a:grpSpLocks noChangeAspect="1"/>
          </p:cNvGrpSpPr>
          <p:nvPr/>
        </p:nvGrpSpPr>
        <p:grpSpPr>
          <a:xfrm flipH="1" flipV="1">
            <a:off x="446314" y="2002971"/>
            <a:ext cx="1708826" cy="1207173"/>
            <a:chOff x="65725" y="1169288"/>
            <a:chExt cx="1556502" cy="109956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8709" r="47694" b="21966"/>
            <a:stretch/>
          </p:blipFill>
          <p:spPr>
            <a:xfrm rot="5400000">
              <a:off x="294193" y="940820"/>
              <a:ext cx="1099565" cy="155650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538285" y="1610740"/>
              <a:ext cx="229202" cy="2166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531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35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101526"/>
              </p:ext>
            </p:extLst>
          </p:nvPr>
        </p:nvGraphicFramePr>
        <p:xfrm>
          <a:off x="2323693" y="1968500"/>
          <a:ext cx="8024400" cy="5267160"/>
        </p:xfrm>
        <a:graphic>
          <a:graphicData uri="http://schemas.openxmlformats.org/drawingml/2006/table">
            <a:tbl>
              <a:tblPr/>
              <a:tblGrid>
                <a:gridCol w="230400"/>
                <a:gridCol w="3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8000"/>
              </a:tblGrid>
              <a:tr h="252000">
                <a:tc rowSpan="3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결과 및 정보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연출이미지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2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#6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태양계에서 제일 크고 무거운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행성이예요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다른 태양계 행성친구들을 합친 것보다도 무거워요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태양계의 다섯 번째 행성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목성이예요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난 지름은 지구의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11.2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부피는 지구의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1300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질량은 지구의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318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배나 되요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진짜 크고 무겁죠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142,984km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목성과의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목성까지의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7,800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888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목성은 단단한 땅이 거의 없고 수소와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헬륨같은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가스로 이루어져 있어요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목성은 위성을 많이 거닐고 있는 데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그중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갈릴레이가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망원경으로 발견한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개의 위성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갈릴레이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위성이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대표적이예요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 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가니메데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에우로파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칼리스토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#7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크고 아름다운 고리를 갖고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다른 친구들도 갖고 있지만 나는 크고 화려한 고리를 갖고 있어요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태양계에서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번째로 거대한 행성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토성이예요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해왕성은 눈에 보이지 않을 정도로 가늘고 작은 고리를 갖고 있지만 토성의 고리는 크고 또렷해서 망원경으로 얼마든지 볼 수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토성의 고리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토성의 고리는 매끈한 판으로 보이지만 사실은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레코드판과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같이 얼음덩어리나 돌덩이들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미세먼지 고리 등의 여러 고리가 나열되어 저마다 토성의 둘레를 돌고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주요고리인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A,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B, C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고리는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밀도가 높고 큰 입자들로 구성되어 있고 미세먼지 입자로 구성된 고리는 토성의 최상층 구름 쪽까지 뻗어있는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D , G, E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 외 주요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고리계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뒤에 있는 다른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것들이예요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120,536km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토성과의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토성까지의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2,700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1,629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594070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59512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>
            <a:grpSpLocks noChangeAspect="1"/>
          </p:cNvGrpSpPr>
          <p:nvPr/>
        </p:nvGrpSpPr>
        <p:grpSpPr>
          <a:xfrm flipH="1" flipV="1">
            <a:off x="446314" y="2002971"/>
            <a:ext cx="1708826" cy="1207173"/>
            <a:chOff x="65725" y="1169288"/>
            <a:chExt cx="1556502" cy="109956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8709" r="47694" b="21966"/>
            <a:stretch/>
          </p:blipFill>
          <p:spPr>
            <a:xfrm rot="5400000">
              <a:off x="294193" y="940820"/>
              <a:ext cx="1099565" cy="155650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538285" y="1610740"/>
              <a:ext cx="229202" cy="2166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0" b="11961"/>
          <a:stretch/>
        </p:blipFill>
        <p:spPr>
          <a:xfrm>
            <a:off x="10811487" y="4828299"/>
            <a:ext cx="1300097" cy="1053300"/>
          </a:xfrm>
          <a:prstGeom prst="rect">
            <a:avLst/>
          </a:prstGeom>
        </p:spPr>
      </p:pic>
      <p:pic>
        <p:nvPicPr>
          <p:cNvPr id="16" name="Picture 2" descr="C:\Users\민진홍\Desktop\천문\KakaoTalk_20170419_2141197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54620" r="9042" b="13443"/>
          <a:stretch/>
        </p:blipFill>
        <p:spPr bwMode="auto">
          <a:xfrm>
            <a:off x="10811486" y="5881599"/>
            <a:ext cx="2742497" cy="135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38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36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315481"/>
              </p:ext>
            </p:extLst>
          </p:nvPr>
        </p:nvGraphicFramePr>
        <p:xfrm>
          <a:off x="2323693" y="1968500"/>
          <a:ext cx="8024400" cy="5195160"/>
        </p:xfrm>
        <a:graphic>
          <a:graphicData uri="http://schemas.openxmlformats.org/drawingml/2006/table">
            <a:tbl>
              <a:tblPr/>
              <a:tblGrid>
                <a:gridCol w="230400"/>
                <a:gridCol w="360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18000"/>
              </a:tblGrid>
              <a:tr h="252000">
                <a:tc rowSpan="3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시나리오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퀴즈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결과 및 정보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연출이미지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20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#8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다른 친구들과 달리 옆으로 누워서 돌아요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그리고 토성처럼 예쁘지는 않지만 고리도 갖고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 태양계의 행성들 중 유일하게 옆으로 누워서 자전하는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자전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자전축은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공전축에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대해 약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98°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기울어져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있어서 팽이처럼 돌아가는 다른 행성들과 달리 공이 구르듯이 자전을 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*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이미지 참고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자전주기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분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공전주기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84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51,118km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천왕성과의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천왕성까지의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28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7,000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3,275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27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개의 위성을 갖고 있는데 신화 속  인물 이름을 붙이는 다른 위성과는 달리 영국의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세익스피어의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작품 속 인물 이름을 붙였답니다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타이타니아와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오베론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한여름 밤의 꿈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아리엘과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미란다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템페스트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코델리아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리어왕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오필리아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햄릿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데스데모나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오셀로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000">
                <a:tc v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#9</a:t>
                      </a:r>
                    </a:p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과학자들이 수학적인 계산으로 발견했어요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바다처럼 파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~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란색을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띤 아름다운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행성이예요</a:t>
                      </a:r>
                      <a:endParaRPr lang="en-US" altLang="ko-KR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태양에서 가장 멀리 떨어져 있는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해왕성이예요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푸른 바다의 색을 띠기 때문에 영어로 로마신화 속 바다의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신이름을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딴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넵툰이라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붙여지고 한자로 바다 해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海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임금 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王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별 성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星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 붙여 졌답니다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해왕성의 발견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천왕성을 발견한 후 과학자들은 천왕성이 어떤 중력에 이끌려  불규칙한 궤도를 나타내는 것을 깨닫고 어떤 행성이 끌어당기고 있을 거라고 생각했어요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그래서 과학자들은 해왕성의 예상 위치를 수학적 계산을 해서 찾아 냈답니다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해왕성의 크기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해왕성의 지름은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49,528km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3.9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endParaRPr lang="ko-KR" altLang="en-US" sz="9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태양과 해왕성과의 거리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태양에서 해왕성까지의 거리는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45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km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입니다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자동차로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시속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100㎞) 5,134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년을 가는 거리예요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&lt;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해왕성의 특징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&gt;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태양계에서 가장 빠른 측정 풍속이 약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2400km/h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 바람이 불고 있어요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.(2003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년 태풍매미의 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12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배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거대한 회오리바람이 보이는데 어둡게 보여서 ‘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대암점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또는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대흑점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대암반이라고</a:t>
                      </a:r>
                      <a:r>
                        <a:rPr lang="ko-KR" altLang="en-US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불려요</a:t>
                      </a:r>
                      <a:r>
                        <a:rPr lang="en-US" altLang="ko-KR" sz="9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marL="45720" marR="45720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2100710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D1</a:t>
            </a:r>
            <a:r>
              <a:rPr lang="en-US" altLang="ko-KR" sz="1400" spc="-100" dirty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누구일까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54728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태양계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Hands-On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240878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태양계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Hands-On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D1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나는 누구일까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모형 연동 영상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직사각형 7"/>
          <p:cNvSpPr/>
          <p:nvPr/>
        </p:nvSpPr>
        <p:spPr>
          <a:xfrm>
            <a:off x="6832809" y="434981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417133"/>
              </p:ext>
            </p:extLst>
          </p:nvPr>
        </p:nvGraphicFramePr>
        <p:xfrm>
          <a:off x="341313" y="1730375"/>
          <a:ext cx="1874837" cy="1497600"/>
        </p:xfrm>
        <a:graphic>
          <a:graphicData uri="http://schemas.openxmlformats.org/drawingml/2006/table">
            <a:tbl>
              <a:tblPr/>
              <a:tblGrid>
                <a:gridCol w="1874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7600">
                <a:tc>
                  <a:txBody>
                    <a:bodyPr/>
                    <a:lstStyle/>
                    <a:p>
                      <a:pPr marL="0" marR="0" lvl="0" indent="0" algn="l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그룹 9"/>
          <p:cNvGrpSpPr>
            <a:grpSpLocks noChangeAspect="1"/>
          </p:cNvGrpSpPr>
          <p:nvPr/>
        </p:nvGrpSpPr>
        <p:grpSpPr>
          <a:xfrm flipH="1" flipV="1">
            <a:off x="446314" y="2002971"/>
            <a:ext cx="1708826" cy="1207173"/>
            <a:chOff x="65725" y="1169288"/>
            <a:chExt cx="1556502" cy="1099565"/>
          </a:xfrm>
        </p:grpSpPr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8709" r="47694" b="21966"/>
            <a:stretch/>
          </p:blipFill>
          <p:spPr>
            <a:xfrm rot="5400000">
              <a:off x="294193" y="940820"/>
              <a:ext cx="1099565" cy="1556502"/>
            </a:xfrm>
            <a:prstGeom prst="rect">
              <a:avLst/>
            </a:prstGeom>
          </p:spPr>
        </p:pic>
        <p:sp>
          <p:nvSpPr>
            <p:cNvPr id="12" name="직사각형 11"/>
            <p:cNvSpPr/>
            <p:nvPr/>
          </p:nvSpPr>
          <p:spPr>
            <a:xfrm>
              <a:off x="538285" y="1610740"/>
              <a:ext cx="229202" cy="21666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4" name="Picture 2" descr="C:\Users\민진홍\Desktop\천문\KakaoTalk_20170420_2039227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1" b="23880"/>
          <a:stretch/>
        </p:blipFill>
        <p:spPr bwMode="auto">
          <a:xfrm>
            <a:off x="10778749" y="2289004"/>
            <a:ext cx="3353226" cy="17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45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4852609" y="1572559"/>
            <a:ext cx="5434506" cy="2819716"/>
            <a:chOff x="4852609" y="1572559"/>
            <a:chExt cx="5434506" cy="2819716"/>
          </a:xfrm>
        </p:grpSpPr>
        <p:grpSp>
          <p:nvGrpSpPr>
            <p:cNvPr id="5" name="그룹 4"/>
            <p:cNvGrpSpPr/>
            <p:nvPr/>
          </p:nvGrpSpPr>
          <p:grpSpPr>
            <a:xfrm>
              <a:off x="4852609" y="1572559"/>
              <a:ext cx="5359964" cy="2819716"/>
              <a:chOff x="4852609" y="1572559"/>
              <a:chExt cx="5359964" cy="2819716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9" t="12927" r="6336" b="8497"/>
              <a:stretch/>
            </p:blipFill>
            <p:spPr>
              <a:xfrm>
                <a:off x="4852609" y="1572559"/>
                <a:ext cx="4875316" cy="2819716"/>
              </a:xfrm>
              <a:prstGeom prst="rect">
                <a:avLst/>
              </a:prstGeom>
            </p:spPr>
          </p:pic>
          <p:grpSp>
            <p:nvGrpSpPr>
              <p:cNvPr id="44" name="그룹 43"/>
              <p:cNvGrpSpPr/>
              <p:nvPr/>
            </p:nvGrpSpPr>
            <p:grpSpPr>
              <a:xfrm>
                <a:off x="5974976" y="2025399"/>
                <a:ext cx="4237597" cy="747935"/>
                <a:chOff x="6661038" y="2418427"/>
                <a:chExt cx="4237597" cy="747935"/>
              </a:xfrm>
            </p:grpSpPr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9638635" y="3012462"/>
                  <a:ext cx="126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E2.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제</a:t>
                  </a: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2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의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지구만들기</a:t>
                  </a:r>
                  <a:endPara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" name="타원 2"/>
                <p:cNvSpPr>
                  <a:spLocks noChangeAspect="1"/>
                </p:cNvSpPr>
                <p:nvPr/>
              </p:nvSpPr>
              <p:spPr>
                <a:xfrm>
                  <a:off x="8802653" y="2463705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8" name="꺾인 연결선 17"/>
                <p:cNvCxnSpPr>
                  <a:stCxn id="15" idx="1"/>
                  <a:endCxn id="3" idx="4"/>
                </p:cNvCxnSpPr>
                <p:nvPr/>
              </p:nvCxnSpPr>
              <p:spPr>
                <a:xfrm rot="10800000">
                  <a:off x="8848823" y="2556046"/>
                  <a:ext cx="789812" cy="533367"/>
                </a:xfrm>
                <a:prstGeom prst="bentConnector2">
                  <a:avLst/>
                </a:prstGeom>
                <a:ln>
                  <a:solidFill>
                    <a:srgbClr val="00B0F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모서리가 둥근 직사각형 36"/>
                <p:cNvSpPr/>
                <p:nvPr/>
              </p:nvSpPr>
              <p:spPr>
                <a:xfrm>
                  <a:off x="6661038" y="2565010"/>
                  <a:ext cx="1450604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E1. </a:t>
                  </a:r>
                  <a:r>
                    <a:rPr lang="ko-KR" altLang="en-US" sz="800" spc="-60" dirty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화성에서 농사가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가능할까</a:t>
                  </a: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?</a:t>
                  </a:r>
                  <a:endPara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8" name="타원 37"/>
                <p:cNvSpPr>
                  <a:spLocks noChangeAspect="1"/>
                </p:cNvSpPr>
                <p:nvPr/>
              </p:nvSpPr>
              <p:spPr>
                <a:xfrm>
                  <a:off x="8292695" y="2418427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40" name="꺾인 연결선 39"/>
                <p:cNvCxnSpPr>
                  <a:stCxn id="37" idx="3"/>
                  <a:endCxn id="38" idx="4"/>
                </p:cNvCxnSpPr>
                <p:nvPr/>
              </p:nvCxnSpPr>
              <p:spPr>
                <a:xfrm flipV="1">
                  <a:off x="8111642" y="2510767"/>
                  <a:ext cx="227223" cy="131193"/>
                </a:xfrm>
                <a:prstGeom prst="bentConnector2">
                  <a:avLst/>
                </a:prstGeom>
                <a:ln>
                  <a:solidFill>
                    <a:schemeClr val="accent2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" name="그룹 44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46" name="모서리가 둥근 직사각형 45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47" name="그룹 46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48" name="모서리가 둥근 직사각형 47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49" name="모서리가 둥근 직사각형 48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50" name="직사각형 49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2244725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37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제</a:t>
            </a:r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ko-KR" altLang="en-US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</a:t>
            </a:r>
            <a:r>
              <a:rPr lang="en-US" altLang="ko-KR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Earth 2.0) </a:t>
            </a:r>
            <a:r>
              <a:rPr lang="ko-KR" altLang="en-US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만들기</a:t>
            </a:r>
            <a:endParaRPr lang="ko-KR" altLang="en-US" sz="16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37499" y="1038701"/>
            <a:ext cx="101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외계 행성에서 생명체가 살아갈 수 있게 식물재배가 가능한 지구와 유사환경을 만드는 체험으로 제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지구를 건설하는 경험을 한다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grpSp>
        <p:nvGrpSpPr>
          <p:cNvPr id="26" name="그룹 25"/>
          <p:cNvGrpSpPr>
            <a:grpSpLocks noChangeAspect="1"/>
          </p:cNvGrpSpPr>
          <p:nvPr/>
        </p:nvGrpSpPr>
        <p:grpSpPr>
          <a:xfrm flipH="1" flipV="1">
            <a:off x="1606216" y="2117739"/>
            <a:ext cx="2813389" cy="2063399"/>
            <a:chOff x="277346" y="1232469"/>
            <a:chExt cx="1632723" cy="119747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6295" r="45501" b="21965"/>
            <a:stretch/>
          </p:blipFill>
          <p:spPr>
            <a:xfrm rot="5400000">
              <a:off x="494972" y="1014843"/>
              <a:ext cx="1197471" cy="1632723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 rot="18881687">
              <a:off x="459155" y="1682028"/>
              <a:ext cx="433236" cy="303072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962106"/>
              </p:ext>
            </p:extLst>
          </p:nvPr>
        </p:nvGraphicFramePr>
        <p:xfrm>
          <a:off x="325290" y="4485568"/>
          <a:ext cx="10123978" cy="2725200"/>
        </p:xfrm>
        <a:graphic>
          <a:graphicData uri="http://schemas.openxmlformats.org/drawingml/2006/table">
            <a:tbl>
              <a:tblPr/>
              <a:tblGrid>
                <a:gridCol w="1159978"/>
                <a:gridCol w="4482000"/>
                <a:gridCol w="4482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E1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E2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화성에서 농사가 가능할까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?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의 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지구 만들기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 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2" name="직사각형 41"/>
          <p:cNvSpPr/>
          <p:nvPr/>
        </p:nvSpPr>
        <p:spPr>
          <a:xfrm>
            <a:off x="1790909" y="5197481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구어체</a:t>
            </a: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05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반말체로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변경할지 고민 </a:t>
            </a:r>
            <a:endParaRPr lang="en-US" altLang="ko-KR" sz="105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algn="ctr" defTabSz="957838">
              <a:defRPr/>
            </a:pP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내용 축약 필요할 지 고민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689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38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61850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39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995666"/>
              </p:ext>
            </p:extLst>
          </p:nvPr>
        </p:nvGraphicFramePr>
        <p:xfrm>
          <a:off x="2865439" y="1835150"/>
          <a:ext cx="7463957" cy="3770352"/>
        </p:xfrm>
        <a:graphic>
          <a:graphicData uri="http://schemas.openxmlformats.org/drawingml/2006/table">
            <a:tbl>
              <a:tblPr/>
              <a:tblGrid>
                <a:gridCol w="2153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523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6000">
                <a:tc rowSpan="5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체험시나리오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5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공기를 만들어 보아요</a:t>
                      </a:r>
                    </a:p>
                  </a:txBody>
                  <a:tcPr marL="137160" marR="137160" marT="137160" marB="13716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6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공기가 부족해요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벽면에 구름이 부족할 경우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중앙 바닥에 거대 빙하가 연출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0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빙하 위에 올라가 주세요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빙하가 녹으면 공기가 되요</a:t>
                      </a: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관락객이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빙하 위에 서면 빙하의 가장자리가 녹아 수증기로 연기처럼 퍼져나가 벽면을 타고 올라간다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8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#3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벽을 타고 올라간 수증기 들이 모여 하얀 구름을 형성한다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 정리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4605" y="658906"/>
            <a:ext cx="6485923" cy="217573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화성 사진 모음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마션</a:t>
            </a:r>
            <a:r>
              <a:rPr lang="ko-KR" altLang="en-US" sz="1000" dirty="0" smtClean="0">
                <a:solidFill>
                  <a:srgbClr val="FF0000"/>
                </a:solidFill>
              </a:rPr>
              <a:t> 이미지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캡쳐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관련 아이템 정리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000" dirty="0" smtClean="0">
                <a:solidFill>
                  <a:srgbClr val="FF0000"/>
                </a:solidFill>
              </a:rPr>
              <a:t>우주선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외계인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식물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등 작업을 위해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싱가폴</a:t>
            </a:r>
            <a:r>
              <a:rPr lang="ko-KR" altLang="en-US" sz="1000" dirty="0" smtClean="0">
                <a:solidFill>
                  <a:srgbClr val="FF0000"/>
                </a:solidFill>
              </a:rPr>
              <a:t> 스타일로 </a:t>
            </a:r>
            <a:r>
              <a:rPr lang="ko-KR" altLang="en-US" sz="1000" dirty="0" smtClean="0">
                <a:solidFill>
                  <a:srgbClr val="FF0000"/>
                </a:solidFill>
              </a:rPr>
              <a:t>진행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endParaRPr lang="en-US" altLang="ko-KR" sz="1000" dirty="0" smtClean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000" dirty="0" smtClean="0">
                <a:solidFill>
                  <a:srgbClr val="FF0000"/>
                </a:solidFill>
              </a:rPr>
              <a:t>하드웨어 테스트를 위해 최대한 빠르게 구성 확인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모형이 필요 시 빠르게 확인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endParaRPr lang="en-US" altLang="ko-KR" sz="1000" dirty="0">
              <a:solidFill>
                <a:srgbClr val="FF000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ko-KR" altLang="en-US" sz="1000" dirty="0" err="1" smtClean="0">
                <a:solidFill>
                  <a:srgbClr val="FF0000"/>
                </a:solidFill>
              </a:rPr>
              <a:t>아트웍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스리디</a:t>
            </a:r>
            <a:r>
              <a:rPr lang="ko-KR" altLang="en-US" sz="1000" dirty="0" smtClean="0">
                <a:solidFill>
                  <a:srgbClr val="FF0000"/>
                </a:solidFill>
              </a:rPr>
              <a:t> 리소스 구매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수정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애니메이션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프로그램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하드웨어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테스트 및 설치</a:t>
            </a:r>
            <a:r>
              <a:rPr lang="en-US" altLang="ko-KR" sz="1000" dirty="0" smtClean="0">
                <a:solidFill>
                  <a:srgbClr val="FF0000"/>
                </a:solidFill>
              </a:rPr>
              <a:t>- 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596926" y="6457091"/>
            <a:ext cx="4309782" cy="1028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얼음 위치에서 터빈을 돌려 공기를 만들어야 함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터빈은 에너지를 주지 않으면 멈추기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떄문에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3</a:t>
            </a:r>
            <a:r>
              <a:rPr lang="ko-KR" altLang="en-US" sz="1000" dirty="0" smtClean="0">
                <a:solidFill>
                  <a:srgbClr val="FF0000"/>
                </a:solidFill>
              </a:rPr>
              <a:t>개의 에너지 라인에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뛰어디니며</a:t>
            </a:r>
            <a:r>
              <a:rPr lang="ko-KR" altLang="en-US" sz="1000" dirty="0" smtClean="0">
                <a:solidFill>
                  <a:srgbClr val="FF0000"/>
                </a:solidFill>
              </a:rPr>
              <a:t> 터빈을 돌린다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빙하가 녹아 수증기가 연기처럼 변해 벽면으로 올라가 수증기를 만든다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030529" y="6457091"/>
            <a:ext cx="4309782" cy="1028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키넥트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적용할 수 있는 천정 높이 확인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83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394129"/>
              </p:ext>
            </p:extLst>
          </p:nvPr>
        </p:nvGraphicFramePr>
        <p:xfrm>
          <a:off x="259974" y="719618"/>
          <a:ext cx="10241117" cy="6169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7142">
                  <a:extLst>
                    <a:ext uri="{9D8B030D-6E8A-4147-A177-3AD203B41FA5}">
                      <a16:colId xmlns="" xmlns:a16="http://schemas.microsoft.com/office/drawing/2014/main" val="5419386"/>
                    </a:ext>
                  </a:extLst>
                </a:gridCol>
                <a:gridCol w="887142"/>
                <a:gridCol w="496799">
                  <a:extLst>
                    <a:ext uri="{9D8B030D-6E8A-4147-A177-3AD203B41FA5}">
                      <a16:colId xmlns="" xmlns:a16="http://schemas.microsoft.com/office/drawing/2014/main" val="727684212"/>
                    </a:ext>
                  </a:extLst>
                </a:gridCol>
                <a:gridCol w="1490399">
                  <a:extLst>
                    <a:ext uri="{9D8B030D-6E8A-4147-A177-3AD203B41FA5}">
                      <a16:colId xmlns="" xmlns:a16="http://schemas.microsoft.com/office/drawing/2014/main" val="1434930236"/>
                    </a:ext>
                  </a:extLst>
                </a:gridCol>
                <a:gridCol w="496799">
                  <a:extLst>
                    <a:ext uri="{9D8B030D-6E8A-4147-A177-3AD203B41FA5}">
                      <a16:colId xmlns="" xmlns:a16="http://schemas.microsoft.com/office/drawing/2014/main" val="2116068016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96856"/>
                <a:gridCol w="496799">
                  <a:extLst>
                    <a:ext uri="{9D8B030D-6E8A-4147-A177-3AD203B41FA5}">
                      <a16:colId xmlns="" xmlns:a16="http://schemas.microsoft.com/office/drawing/2014/main" val="1487797920"/>
                    </a:ext>
                  </a:extLst>
                </a:gridCol>
                <a:gridCol w="1596856">
                  <a:extLst>
                    <a:ext uri="{9D8B030D-6E8A-4147-A177-3AD203B41FA5}">
                      <a16:colId xmlns="" xmlns:a16="http://schemas.microsoft.com/office/drawing/2014/main" val="3742118050"/>
                    </a:ext>
                  </a:extLst>
                </a:gridCol>
                <a:gridCol w="44885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0585">
                <a:tc rowSpan="2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r>
                        <a:rPr lang="en-US" altLang="ko-KR" sz="9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no  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  <a:r>
                        <a:rPr lang="en-US" altLang="ko-KR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endParaRPr lang="ko-KR" altLang="en-US" sz="9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구분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비고</a:t>
                      </a:r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0590345"/>
                  </a:ext>
                </a:extLst>
              </a:tr>
              <a:tr h="180585">
                <a:tc vMerge="1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endParaRPr lang="en-US" altLang="ko-KR" sz="1000" b="1" i="0" u="none" strike="noStrike" kern="1200" spc="-100" baseline="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ko-KR" altLang="en-US" sz="8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대 </a:t>
                      </a: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콘텐츠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소콘텐츠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 매체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3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속의 나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 속의 나의 위치는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우주지도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우리의 우주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관측가능한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우주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국부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초은하단</a:t>
                      </a: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처녀자리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초은하단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국부은하군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우리은하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태양계주변항성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 속 나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우주는 어떻게 볼까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굴절망원경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반사 망원경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전파망원경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우주망원경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4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 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Hands-On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en-US" altLang="ko-KR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태양계 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Hands-On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나는 누구일까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태양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수성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금성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목성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토성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천왕성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해왕성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339" y="215238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210.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연출 </a:t>
            </a:r>
            <a:r>
              <a:rPr lang="ko-KR" altLang="en-US" sz="1200" dirty="0" err="1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총괄표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610225" y="0"/>
            <a:ext cx="4934312" cy="1143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7838">
              <a:defRPr/>
            </a:pPr>
            <a:r>
              <a:rPr lang="ko-KR" altLang="en-US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코드 번호 정리 후 최종 정리할 것</a:t>
            </a:r>
            <a:endParaRPr lang="en-US" altLang="ko-KR" sz="14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35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40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831545"/>
              </p:ext>
            </p:extLst>
          </p:nvPr>
        </p:nvGraphicFramePr>
        <p:xfrm>
          <a:off x="2865439" y="1835150"/>
          <a:ext cx="7463957" cy="5264064"/>
        </p:xfrm>
        <a:graphic>
          <a:graphicData uri="http://schemas.openxmlformats.org/drawingml/2006/table">
            <a:tbl>
              <a:tblPr/>
              <a:tblGrid>
                <a:gridCol w="2153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2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5232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6000">
                <a:tc rowSpan="5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체험시나리오</a:t>
                      </a: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단계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자막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참고이미지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kern="1200" spc="-5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씨앗을 뿌려요</a:t>
                      </a:r>
                    </a:p>
                  </a:txBody>
                  <a:tcPr marL="136800" marR="1368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씨앗을 품은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무인화성탐사로버를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터치해주세요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반짝이는 씨앗을 들고 있는 우주탐사 로봇이 날아다닌다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4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관락객이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800" kern="1200" spc="-100" baseline="0" dirty="0" err="1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무인화성탐사로버를</a:t>
                      </a: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 터치하면 씨앗이 땅에 떨어진다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-5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씨앗에 비를 내려 보아요</a:t>
                      </a:r>
                    </a:p>
                  </a:txBody>
                  <a:tcPr marL="136800" marR="136800" marT="54000" marB="5400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#1</a:t>
                      </a:r>
                      <a:endParaRPr lang="ko-KR" altLang="en-US" sz="900" kern="1200" spc="-50" baseline="0" dirty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씨앗은 물이 필요해요</a:t>
                      </a:r>
                      <a:endParaRPr lang="en-US" altLang="ko-KR" sz="800" kern="1200" spc="-100" baseline="0" dirty="0" smtClean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씨앗 위로 구름을 이동시켜보아요</a:t>
                      </a:r>
                      <a:endParaRPr lang="en-US" altLang="ko-KR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관람객이 땅에 떨어진 씨앗 주머니 위로 구름을 이동시키게  유도한다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#2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구름을 만져 물을 만들어 보아요</a:t>
                      </a:r>
                      <a:endParaRPr lang="en-US" altLang="ko-KR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구름을 계속 터치하면 먹구름으로 변해 비가 내린다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64000"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vert="wordArtVertRtl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#3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물을 많이 흡수할 수록  씨앗은 새싹에서 크게 자라난다</a:t>
                      </a:r>
                      <a:r>
                        <a:rPr lang="en-US" altLang="ko-KR" sz="800" kern="1200" spc="-100" baseline="0" dirty="0" smtClean="0">
                          <a:gradFill>
                            <a:gsLst>
                              <a:gs pos="100000">
                                <a:schemeClr val="tx1"/>
                              </a:gs>
                              <a:gs pos="100000">
                                <a:schemeClr val="accent1">
                                  <a:tint val="44500"/>
                                  <a:satMod val="160000"/>
                                </a:schemeClr>
                              </a:gs>
                              <a:gs pos="100000">
                                <a:schemeClr val="accent1">
                                  <a:tint val="23500"/>
                                  <a:satMod val="160000"/>
                                </a:schemeClr>
                              </a:gs>
                            </a:gsLst>
                            <a:lin ang="5400000" scaled="0"/>
                          </a:gradFill>
                          <a:latin typeface="+mn-ea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838" rtl="0" eaLnBrk="1" fontAlgn="t" latinLnBrk="1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100" baseline="0" dirty="0">
                        <a:gradFill>
                          <a:gsLst>
                            <a:gs pos="100000">
                              <a:schemeClr val="tx1"/>
                            </a:gs>
                            <a:gs pos="100000">
                              <a:schemeClr val="accent1">
                                <a:tint val="44500"/>
                                <a:satMod val="160000"/>
                              </a:schemeClr>
                            </a:gs>
                            <a:gs pos="100000">
                              <a:schemeClr val="accent1">
                                <a:tint val="23500"/>
                                <a:satMod val="160000"/>
                              </a:schemeClr>
                            </a:gs>
                          </a:gsLst>
                          <a:lin ang="5400000" scaled="0"/>
                        </a:gra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7030529" y="101400"/>
            <a:ext cx="3519279" cy="12481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57838">
              <a:defRPr/>
            </a:pPr>
            <a:r>
              <a:rPr lang="en-US" altLang="ko-KR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r>
              <a:rPr lang="ko-KR" altLang="en-US" sz="105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차 정리</a:t>
            </a:r>
            <a:endParaRPr lang="en-US" altLang="ko-KR" sz="105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930686" y="835226"/>
            <a:ext cx="4309782" cy="1028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씨앗을 뿌려요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로봇을 터치하면 반응하며 씨앗을 뿌린다</a:t>
            </a:r>
            <a:r>
              <a:rPr lang="en-US" altLang="ko-KR" sz="1000" dirty="0" smtClean="0">
                <a:solidFill>
                  <a:srgbClr val="FF0000"/>
                </a:solidFill>
              </a:rPr>
              <a:t>. </a:t>
            </a:r>
            <a:r>
              <a:rPr lang="ko-KR" altLang="en-US" sz="1000" dirty="0" smtClean="0">
                <a:solidFill>
                  <a:srgbClr val="FF0000"/>
                </a:solidFill>
              </a:rPr>
              <a:t>로봇의 동선은 일정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그 외에 외계인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로봇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우주선 터치하면 반응한다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씨앗이 뿌려지면 바닥에 싹이 돋아 난다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30686" y="6519545"/>
            <a:ext cx="4309782" cy="10287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구름이 만들어지면 비가 내려 물이 생긴다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바닥에 흘러내리는 물을 객체를 이용하여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수로처럼 만들어 키운다</a:t>
            </a:r>
            <a:r>
              <a:rPr lang="en-US" altLang="ko-KR" sz="1000" dirty="0" smtClean="0">
                <a:solidFill>
                  <a:srgbClr val="FF0000"/>
                </a:solidFill>
              </a:rPr>
              <a:t>. </a:t>
            </a:r>
            <a:r>
              <a:rPr lang="ko-KR" altLang="en-US" sz="1000" dirty="0" smtClean="0">
                <a:solidFill>
                  <a:srgbClr val="FF0000"/>
                </a:solidFill>
              </a:rPr>
              <a:t>일정시간 물이 들어오지 않으면 식물은 죽는다</a:t>
            </a:r>
            <a:r>
              <a:rPr lang="en-US" altLang="ko-KR" sz="10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477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4852609" y="1572559"/>
            <a:ext cx="5434506" cy="2819716"/>
            <a:chOff x="4852609" y="1572559"/>
            <a:chExt cx="5434506" cy="2819716"/>
          </a:xfrm>
        </p:grpSpPr>
        <p:grpSp>
          <p:nvGrpSpPr>
            <p:cNvPr id="5" name="그룹 4"/>
            <p:cNvGrpSpPr/>
            <p:nvPr/>
          </p:nvGrpSpPr>
          <p:grpSpPr>
            <a:xfrm>
              <a:off x="4852609" y="1572559"/>
              <a:ext cx="4875316" cy="2819716"/>
              <a:chOff x="4852609" y="1572559"/>
              <a:chExt cx="4875316" cy="2819716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9" t="12927" r="6336" b="8497"/>
              <a:stretch/>
            </p:blipFill>
            <p:spPr>
              <a:xfrm>
                <a:off x="4852609" y="1572559"/>
                <a:ext cx="4875316" cy="2819716"/>
              </a:xfrm>
              <a:prstGeom prst="rect">
                <a:avLst/>
              </a:prstGeom>
            </p:spPr>
          </p:pic>
          <p:grpSp>
            <p:nvGrpSpPr>
              <p:cNvPr id="44" name="그룹 43"/>
              <p:cNvGrpSpPr/>
              <p:nvPr/>
            </p:nvGrpSpPr>
            <p:grpSpPr>
              <a:xfrm>
                <a:off x="5715326" y="1874402"/>
                <a:ext cx="3398432" cy="1351987"/>
                <a:chOff x="6401388" y="2267430"/>
                <a:chExt cx="3398432" cy="1351987"/>
              </a:xfrm>
            </p:grpSpPr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8539820" y="3465517"/>
                  <a:ext cx="126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F2. </a:t>
                  </a:r>
                  <a:r>
                    <a:rPr lang="ko-KR" altLang="en-US" sz="800" spc="-60" dirty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지구방위 프로젝트</a:t>
                  </a:r>
                </a:p>
              </p:txBody>
            </p:sp>
            <p:sp>
              <p:nvSpPr>
                <p:cNvPr id="3" name="타원 2"/>
                <p:cNvSpPr>
                  <a:spLocks noChangeAspect="1"/>
                </p:cNvSpPr>
                <p:nvPr/>
              </p:nvSpPr>
              <p:spPr>
                <a:xfrm>
                  <a:off x="7685053" y="3043242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8" name="꺾인 연결선 17"/>
                <p:cNvCxnSpPr>
                  <a:stCxn id="15" idx="1"/>
                  <a:endCxn id="3" idx="4"/>
                </p:cNvCxnSpPr>
                <p:nvPr/>
              </p:nvCxnSpPr>
              <p:spPr>
                <a:xfrm rot="10800000">
                  <a:off x="7731224" y="3135583"/>
                  <a:ext cx="808597" cy="406885"/>
                </a:xfrm>
                <a:prstGeom prst="bentConnector2">
                  <a:avLst/>
                </a:prstGeom>
                <a:ln>
                  <a:solidFill>
                    <a:srgbClr val="00B0F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모서리가 둥근 직사각형 36"/>
                <p:cNvSpPr/>
                <p:nvPr/>
              </p:nvSpPr>
              <p:spPr>
                <a:xfrm>
                  <a:off x="6401388" y="2267430"/>
                  <a:ext cx="126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F1. </a:t>
                  </a:r>
                  <a:r>
                    <a:rPr lang="ko-KR" altLang="en-US" sz="800" spc="-60" dirty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소행성 충돌의 위력</a:t>
                  </a:r>
                </a:p>
              </p:txBody>
            </p:sp>
            <p:sp>
              <p:nvSpPr>
                <p:cNvPr id="38" name="타원 37"/>
                <p:cNvSpPr>
                  <a:spLocks noChangeAspect="1"/>
                </p:cNvSpPr>
                <p:nvPr/>
              </p:nvSpPr>
              <p:spPr>
                <a:xfrm>
                  <a:off x="7883989" y="2732686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40" name="꺾인 연결선 39"/>
                <p:cNvCxnSpPr>
                  <a:stCxn id="37" idx="3"/>
                  <a:endCxn id="38" idx="0"/>
                </p:cNvCxnSpPr>
                <p:nvPr/>
              </p:nvCxnSpPr>
              <p:spPr>
                <a:xfrm>
                  <a:off x="7661388" y="2344380"/>
                  <a:ext cx="268771" cy="388306"/>
                </a:xfrm>
                <a:prstGeom prst="bentConnector2">
                  <a:avLst/>
                </a:prstGeom>
                <a:ln>
                  <a:solidFill>
                    <a:schemeClr val="accent2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그룹 30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33" name="그룹 32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34" name="모서리가 둥근 직사각형 33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5" name="모서리가 둥근 직사각형 34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49648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41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지구를 지켜라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37499" y="1038701"/>
            <a:ext cx="10117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세상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모든 핵무기 폭발보다 만 배는 더 강력한 소행성 충돌의 파괴력과 지구에서 발생할 엄청난 재해를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전달하고</a:t>
            </a:r>
            <a:endParaRPr lang="en-US" altLang="ko-KR" sz="1400" dirty="0" smtClean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소행성궤도를 변경하여 충돌로부터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지구를 방어하는 게임을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체험한다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endParaRPr lang="en-US" altLang="ko-KR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6" name="그룹 25"/>
          <p:cNvGrpSpPr>
            <a:grpSpLocks noChangeAspect="1"/>
          </p:cNvGrpSpPr>
          <p:nvPr/>
        </p:nvGrpSpPr>
        <p:grpSpPr>
          <a:xfrm flipH="1" flipV="1">
            <a:off x="1606216" y="2117739"/>
            <a:ext cx="2813389" cy="2063399"/>
            <a:chOff x="277346" y="1232469"/>
            <a:chExt cx="1632723" cy="119747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6295" r="45501" b="21965"/>
            <a:stretch/>
          </p:blipFill>
          <p:spPr>
            <a:xfrm rot="5400000">
              <a:off x="494972" y="1014843"/>
              <a:ext cx="1197471" cy="1632723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 rot="10145751">
              <a:off x="1069649" y="1836744"/>
              <a:ext cx="433237" cy="227542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98545"/>
              </p:ext>
            </p:extLst>
          </p:nvPr>
        </p:nvGraphicFramePr>
        <p:xfrm>
          <a:off x="325290" y="4485568"/>
          <a:ext cx="10123978" cy="2725200"/>
        </p:xfrm>
        <a:graphic>
          <a:graphicData uri="http://schemas.openxmlformats.org/drawingml/2006/table">
            <a:tbl>
              <a:tblPr/>
              <a:tblGrid>
                <a:gridCol w="1159978"/>
                <a:gridCol w="4482000"/>
                <a:gridCol w="4482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F1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F2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소행성 충돌의 위력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지구방위 프로젝트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978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42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46511" y="725488"/>
            <a:ext cx="9205577" cy="21209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57838">
              <a:defRPr/>
            </a:pPr>
            <a:r>
              <a:rPr lang="en-US" altLang="ko-KR" sz="2000" b="1" u="sng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F2. </a:t>
            </a:r>
            <a:r>
              <a:rPr lang="ko-KR" altLang="en-US" sz="2000" b="1" u="sng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지구방위프로젝트</a:t>
            </a:r>
            <a:r>
              <a:rPr lang="en-US" altLang="ko-KR" sz="2000" b="1" u="sng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000" b="1" u="sng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인터렉티브</a:t>
            </a:r>
            <a:r>
              <a:rPr lang="ko-KR" altLang="en-US" sz="2000" b="1" u="sng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게임</a:t>
            </a:r>
            <a:r>
              <a:rPr lang="en-US" altLang="ko-KR" sz="2000" b="1" u="sng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en-US" altLang="ko-KR" sz="2000" b="1" u="sng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Brick game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처럼 연출</a:t>
            </a:r>
          </a:p>
          <a:p>
            <a:pPr lvl="0" defTabSz="957838">
              <a:defRPr/>
            </a:pP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체험자를 </a:t>
            </a:r>
            <a:r>
              <a:rPr lang="ko-KR" altLang="en-US" sz="200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방어판으로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인식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소행성 궤도를 변경시키는 게임</a:t>
            </a:r>
            <a:endParaRPr lang="ko-KR" altLang="en-US" sz="200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 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 </a:t>
            </a: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000" b="1" spc="-5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방어판</a:t>
            </a:r>
            <a:r>
              <a:rPr lang="ko-KR" altLang="en-US" sz="200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지구로 다가오는 소행성을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막으면 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튕겨 나가면서 불꽃으로 연출</a:t>
            </a:r>
          </a:p>
          <a:p>
            <a:pPr lvl="0" defTabSz="957838">
              <a:defRPr/>
            </a:pP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 </a:t>
            </a: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spc="-5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방어판으로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소형우주선을 </a:t>
            </a:r>
            <a:r>
              <a:rPr lang="ko-KR" altLang="en-US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튕겨 소행성을 맞추는 게임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2" y="5283023"/>
            <a:ext cx="3043237" cy="17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36" y="5283023"/>
            <a:ext cx="3043237" cy="17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510" y="5283023"/>
            <a:ext cx="3043237" cy="171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:\Users\민진홍\Desktop\천문\Screenshot_20170124-0018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31" y="2934806"/>
            <a:ext cx="3414450" cy="194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민진홍\Desktop\천문\Screenshot_20170124-00182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81" y="2928795"/>
            <a:ext cx="3428526" cy="194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4269441" y="13757"/>
            <a:ext cx="4323229" cy="26888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게임 방식 의견 듣기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스리디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공간 방식 이용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지구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소행성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우주인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smtClean="0">
                <a:solidFill>
                  <a:srgbClr val="FF0000"/>
                </a:solidFill>
              </a:rPr>
              <a:t>우주선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이펙트등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게임의 재미를 위해 방식 확인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구성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아트웍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스리디리소스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수정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애니메이션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프로그램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테스트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6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4852609" y="1572559"/>
            <a:ext cx="5434506" cy="2819716"/>
            <a:chOff x="4852609" y="1572559"/>
            <a:chExt cx="5434506" cy="2819716"/>
          </a:xfrm>
        </p:grpSpPr>
        <p:grpSp>
          <p:nvGrpSpPr>
            <p:cNvPr id="5" name="그룹 4"/>
            <p:cNvGrpSpPr/>
            <p:nvPr/>
          </p:nvGrpSpPr>
          <p:grpSpPr>
            <a:xfrm>
              <a:off x="4852609" y="1572559"/>
              <a:ext cx="4875316" cy="2819716"/>
              <a:chOff x="4852609" y="1572559"/>
              <a:chExt cx="4875316" cy="2819716"/>
            </a:xfrm>
          </p:grpSpPr>
          <p:pic>
            <p:nvPicPr>
              <p:cNvPr id="29" name="그림 2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109" t="12927" r="6336" b="8497"/>
              <a:stretch/>
            </p:blipFill>
            <p:spPr>
              <a:xfrm>
                <a:off x="4852609" y="1572559"/>
                <a:ext cx="4875316" cy="2819716"/>
              </a:xfrm>
              <a:prstGeom prst="rect">
                <a:avLst/>
              </a:prstGeom>
            </p:spPr>
          </p:pic>
          <p:grpSp>
            <p:nvGrpSpPr>
              <p:cNvPr id="44" name="그룹 43"/>
              <p:cNvGrpSpPr/>
              <p:nvPr/>
            </p:nvGrpSpPr>
            <p:grpSpPr>
              <a:xfrm>
                <a:off x="7105587" y="2828517"/>
                <a:ext cx="1843861" cy="575378"/>
                <a:chOff x="7791649" y="3221545"/>
                <a:chExt cx="1843861" cy="575378"/>
              </a:xfrm>
            </p:grpSpPr>
            <p:sp>
              <p:nvSpPr>
                <p:cNvPr id="15" name="모서리가 둥근 직사각형 14"/>
                <p:cNvSpPr/>
                <p:nvPr/>
              </p:nvSpPr>
              <p:spPr>
                <a:xfrm>
                  <a:off x="8375510" y="3221545"/>
                  <a:ext cx="126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179BD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G1.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외계인을</a:t>
                  </a: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만나다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" name="타원 2"/>
                <p:cNvSpPr>
                  <a:spLocks noChangeAspect="1"/>
                </p:cNvSpPr>
                <p:nvPr/>
              </p:nvSpPr>
              <p:spPr>
                <a:xfrm>
                  <a:off x="7791649" y="3704583"/>
                  <a:ext cx="92340" cy="923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18" name="꺾인 연결선 17"/>
                <p:cNvCxnSpPr>
                  <a:stCxn id="15" idx="1"/>
                  <a:endCxn id="3" idx="0"/>
                </p:cNvCxnSpPr>
                <p:nvPr/>
              </p:nvCxnSpPr>
              <p:spPr>
                <a:xfrm rot="10800000" flipV="1">
                  <a:off x="7837820" y="3298495"/>
                  <a:ext cx="537691" cy="406088"/>
                </a:xfrm>
                <a:prstGeom prst="bentConnector2">
                  <a:avLst/>
                </a:prstGeom>
                <a:ln>
                  <a:solidFill>
                    <a:srgbClr val="00B0F0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1" name="그룹 30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32" name="모서리가 둥근 직사각형 31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33" name="그룹 32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34" name="모서리가 둥근 직사각형 33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5" name="모서리가 둥근 직사각형 34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6" name="직사각형 35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823912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2F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43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7.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외계인을 만나다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sp>
        <p:nvSpPr>
          <p:cNvPr id="30" name="직사각형 29"/>
          <p:cNvSpPr/>
          <p:nvPr/>
        </p:nvSpPr>
        <p:spPr>
          <a:xfrm>
            <a:off x="337499" y="1038701"/>
            <a:ext cx="101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외계인이 되어 보는 포토 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AR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체험으로 관람객에게 재미와 추억을 선사한다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grpSp>
        <p:nvGrpSpPr>
          <p:cNvPr id="26" name="그룹 25"/>
          <p:cNvGrpSpPr>
            <a:grpSpLocks noChangeAspect="1"/>
          </p:cNvGrpSpPr>
          <p:nvPr/>
        </p:nvGrpSpPr>
        <p:grpSpPr>
          <a:xfrm flipH="1" flipV="1">
            <a:off x="1606216" y="2117739"/>
            <a:ext cx="2813389" cy="2063399"/>
            <a:chOff x="277346" y="1232469"/>
            <a:chExt cx="1632723" cy="1197471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9" t="26295" r="45501" b="21965"/>
            <a:stretch/>
          </p:blipFill>
          <p:spPr>
            <a:xfrm rot="5400000">
              <a:off x="494972" y="1014843"/>
              <a:ext cx="1197471" cy="1632723"/>
            </a:xfrm>
            <a:prstGeom prst="rect">
              <a:avLst/>
            </a:prstGeom>
          </p:spPr>
        </p:pic>
        <p:sp>
          <p:nvSpPr>
            <p:cNvPr id="28" name="직사각형 27"/>
            <p:cNvSpPr/>
            <p:nvPr/>
          </p:nvSpPr>
          <p:spPr>
            <a:xfrm rot="10800000">
              <a:off x="1372091" y="1607053"/>
              <a:ext cx="120439" cy="152961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02407"/>
              </p:ext>
            </p:extLst>
          </p:nvPr>
        </p:nvGraphicFramePr>
        <p:xfrm>
          <a:off x="325290" y="4485568"/>
          <a:ext cx="10123978" cy="2725200"/>
        </p:xfrm>
        <a:graphic>
          <a:graphicData uri="http://schemas.openxmlformats.org/drawingml/2006/table">
            <a:tbl>
              <a:tblPr/>
              <a:tblGrid>
                <a:gridCol w="1159978"/>
                <a:gridCol w="8964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G1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외계인을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만나다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AR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포토존을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통해 관람객이 직접 외계인이 되어 보는 재미와 특별한 기념사진을 촬영함으로써 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별똥별천문관의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특별한 추억을 선사한다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3" t="31842" r="19826" b="18265"/>
          <a:stretch/>
        </p:blipFill>
        <p:spPr bwMode="auto">
          <a:xfrm>
            <a:off x="4916288" y="5031248"/>
            <a:ext cx="14224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2" t="32843" r="19795" b="14353"/>
          <a:stretch/>
        </p:blipFill>
        <p:spPr bwMode="auto">
          <a:xfrm>
            <a:off x="6345489" y="5031248"/>
            <a:ext cx="1339449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2165" r="65172" b="62952"/>
          <a:stretch/>
        </p:blipFill>
        <p:spPr bwMode="auto">
          <a:xfrm>
            <a:off x="7679040" y="5031248"/>
            <a:ext cx="2637797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481" y="5031248"/>
            <a:ext cx="3075206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/>
          <p:cNvSpPr/>
          <p:nvPr/>
        </p:nvSpPr>
        <p:spPr>
          <a:xfrm>
            <a:off x="4996320" y="267066"/>
            <a:ext cx="4574400" cy="1937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우주복</a:t>
            </a:r>
            <a:r>
              <a:rPr lang="en-US" altLang="ko-KR" sz="1000" dirty="0" smtClean="0">
                <a:solidFill>
                  <a:srgbClr val="FF0000"/>
                </a:solidFill>
              </a:rPr>
              <a:t>,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아이언맨</a:t>
            </a:r>
            <a:r>
              <a:rPr lang="en-US" altLang="ko-KR" sz="1000" dirty="0" smtClean="0">
                <a:solidFill>
                  <a:srgbClr val="FF0000"/>
                </a:solidFill>
              </a:rPr>
              <a:t>(</a:t>
            </a:r>
            <a:r>
              <a:rPr lang="ko-KR" altLang="en-US" sz="1000" dirty="0" smtClean="0">
                <a:solidFill>
                  <a:srgbClr val="FF0000"/>
                </a:solidFill>
              </a:rPr>
              <a:t>수정</a:t>
            </a:r>
            <a:r>
              <a:rPr lang="en-US" altLang="ko-KR" sz="1000" dirty="0" smtClean="0">
                <a:solidFill>
                  <a:srgbClr val="FF0000"/>
                </a:solidFill>
              </a:rPr>
              <a:t>), </a:t>
            </a:r>
            <a:r>
              <a:rPr lang="ko-KR" altLang="en-US" sz="1000" dirty="0" smtClean="0">
                <a:solidFill>
                  <a:srgbClr val="FF0000"/>
                </a:solidFill>
              </a:rPr>
              <a:t>외계인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스리디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모델링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구매 </a:t>
            </a:r>
            <a:r>
              <a:rPr lang="ko-KR" altLang="en-US" sz="1000" dirty="0" smtClean="0">
                <a:solidFill>
                  <a:srgbClr val="FF0000"/>
                </a:solidFill>
              </a:rPr>
              <a:t>후 수정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꾸며주는 </a:t>
            </a:r>
            <a:r>
              <a:rPr lang="ko-KR" altLang="en-US" sz="1000" dirty="0" smtClean="0">
                <a:solidFill>
                  <a:srgbClr val="FF0000"/>
                </a:solidFill>
              </a:rPr>
              <a:t>리소스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쉽게 사용할 수 있게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스타일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아트웍</a:t>
            </a:r>
            <a:r>
              <a:rPr lang="ko-KR" altLang="en-US" sz="1000" dirty="0" smtClean="0">
                <a:solidFill>
                  <a:srgbClr val="FF0000"/>
                </a:solidFill>
              </a:rPr>
              <a:t>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구매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수정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애니메이션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ko-KR" altLang="en-US" sz="1000" dirty="0" smtClean="0">
                <a:solidFill>
                  <a:srgbClr val="FF0000"/>
                </a:solidFill>
              </a:rPr>
              <a:t>프로그램 </a:t>
            </a:r>
            <a:r>
              <a:rPr lang="en-US" altLang="ko-KR" sz="1000" dirty="0" smtClean="0">
                <a:solidFill>
                  <a:srgbClr val="FF0000"/>
                </a:solidFill>
              </a:rPr>
              <a:t>/ </a:t>
            </a:r>
            <a:r>
              <a:rPr lang="en-US" altLang="ko-KR" sz="1000" dirty="0" err="1" smtClean="0">
                <a:solidFill>
                  <a:srgbClr val="FF0000"/>
                </a:solidFill>
              </a:rPr>
              <a:t>ui</a:t>
            </a:r>
            <a:r>
              <a:rPr lang="en-US" altLang="ko-KR" sz="1000" dirty="0" smtClean="0">
                <a:solidFill>
                  <a:srgbClr val="FF0000"/>
                </a:solidFill>
              </a:rPr>
              <a:t> / </a:t>
            </a:r>
            <a:r>
              <a:rPr lang="ko-KR" altLang="en-US" sz="1000" dirty="0" smtClean="0">
                <a:solidFill>
                  <a:srgbClr val="FF0000"/>
                </a:solidFill>
              </a:rPr>
              <a:t>테스트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규민 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2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44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25089" y="1087438"/>
            <a:ext cx="8469711" cy="2667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57838">
              <a:defRPr/>
            </a:pP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우주인 스타일 선택</a:t>
            </a:r>
            <a:endParaRPr lang="en-US" altLang="ko-KR" sz="2000" b="1" spc="-5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날아다니는 모습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/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깃발 꽂는 모습 등</a:t>
            </a:r>
            <a:endParaRPr lang="en-US" altLang="ko-KR" sz="20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BG</a:t>
            </a:r>
          </a:p>
          <a:p>
            <a:pPr lvl="0" defTabSz="957838">
              <a:defRPr/>
            </a:pP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- AR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은 기본</a:t>
            </a:r>
            <a:endParaRPr lang="en-US" altLang="ko-KR" sz="20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-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추가로 몇 가지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행성배경선택</a:t>
            </a: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행성탐험을 하는 우주인처럼 연출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</a:p>
          <a:p>
            <a:pPr lvl="0" defTabSz="957838">
              <a:defRPr/>
            </a:pP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송신</a:t>
            </a:r>
            <a:endParaRPr lang="en-US" altLang="ko-KR" sz="20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lvl="0" defTabSz="957838">
              <a:defRPr/>
            </a:pPr>
            <a:r>
              <a:rPr lang="en-US" altLang="ko-KR" sz="2000" b="1" spc="-5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r>
              <a:rPr lang="ko-KR" altLang="en-US" sz="200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모바일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배경화면사이즈로 메시지 또는 </a:t>
            </a:r>
            <a:r>
              <a:rPr lang="ko-KR" altLang="en-US" sz="2000" b="1" spc="-5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카톡으로</a:t>
            </a:r>
            <a:r>
              <a:rPr lang="ko-KR" altLang="en-US" sz="20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송신 가능한지</a:t>
            </a:r>
            <a:endParaRPr lang="en-US" altLang="ko-KR" sz="20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3" t="31842" r="19826" b="18265"/>
          <a:stretch/>
        </p:blipFill>
        <p:spPr bwMode="auto">
          <a:xfrm>
            <a:off x="510194" y="4432300"/>
            <a:ext cx="197449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2" t="32843" r="19795" b="14353"/>
          <a:stretch/>
        </p:blipFill>
        <p:spPr bwMode="auto">
          <a:xfrm>
            <a:off x="2954589" y="4432300"/>
            <a:ext cx="1859347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2165" r="56944" b="62952"/>
          <a:stretch/>
        </p:blipFill>
        <p:spPr bwMode="auto">
          <a:xfrm>
            <a:off x="5177140" y="4432300"/>
            <a:ext cx="5071760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78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5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299328"/>
              </p:ext>
            </p:extLst>
          </p:nvPr>
        </p:nvGraphicFramePr>
        <p:xfrm>
          <a:off x="259975" y="719618"/>
          <a:ext cx="10222962" cy="4127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9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5274">
                  <a:extLst>
                    <a:ext uri="{9D8B030D-6E8A-4147-A177-3AD203B41FA5}">
                      <a16:colId xmlns="" xmlns:a16="http://schemas.microsoft.com/office/drawing/2014/main" val="5419386"/>
                    </a:ext>
                  </a:extLst>
                </a:gridCol>
                <a:gridCol w="885274"/>
                <a:gridCol w="495753">
                  <a:extLst>
                    <a:ext uri="{9D8B030D-6E8A-4147-A177-3AD203B41FA5}">
                      <a16:colId xmlns="" xmlns:a16="http://schemas.microsoft.com/office/drawing/2014/main" val="727684212"/>
                    </a:ext>
                  </a:extLst>
                </a:gridCol>
                <a:gridCol w="1487260">
                  <a:extLst>
                    <a:ext uri="{9D8B030D-6E8A-4147-A177-3AD203B41FA5}">
                      <a16:colId xmlns="" xmlns:a16="http://schemas.microsoft.com/office/drawing/2014/main" val="1434930236"/>
                    </a:ext>
                  </a:extLst>
                </a:gridCol>
                <a:gridCol w="495753">
                  <a:extLst>
                    <a:ext uri="{9D8B030D-6E8A-4147-A177-3AD203B41FA5}">
                      <a16:colId xmlns="" xmlns:a16="http://schemas.microsoft.com/office/drawing/2014/main" val="2116068016"/>
                    </a:ext>
                  </a:extLst>
                </a:gridCol>
                <a:gridCol w="162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593493"/>
                <a:gridCol w="495753">
                  <a:extLst>
                    <a:ext uri="{9D8B030D-6E8A-4147-A177-3AD203B41FA5}">
                      <a16:colId xmlns="" xmlns:a16="http://schemas.microsoft.com/office/drawing/2014/main" val="1487797920"/>
                    </a:ext>
                  </a:extLst>
                </a:gridCol>
                <a:gridCol w="1593493">
                  <a:extLst>
                    <a:ext uri="{9D8B030D-6E8A-4147-A177-3AD203B41FA5}">
                      <a16:colId xmlns="" xmlns:a16="http://schemas.microsoft.com/office/drawing/2014/main" val="3742118050"/>
                    </a:ext>
                  </a:extLst>
                </a:gridCol>
                <a:gridCol w="4479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0585">
                <a:tc rowSpan="2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r>
                        <a:rPr lang="en-US" altLang="ko-KR" sz="9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no  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  <a:r>
                        <a:rPr lang="en-US" altLang="ko-KR" sz="9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endParaRPr lang="ko-KR" altLang="en-US" sz="9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구분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아이템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1" i="0" u="none" strike="noStrike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i="0" u="none" strike="noStrike" kern="120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</a:t>
                      </a:r>
                      <a:endParaRPr lang="ko-KR" altLang="en-US" sz="900" b="0" i="0" u="none" strike="noStrike" kern="1200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9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비고</a:t>
                      </a:r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0590345"/>
                  </a:ext>
                </a:extLst>
              </a:tr>
              <a:tr h="180585">
                <a:tc vMerge="1">
                  <a:txBody>
                    <a:bodyPr/>
                    <a:lstStyle/>
                    <a:p>
                      <a:pPr marL="0" algn="ctr" defTabSz="1007943" rtl="0" eaLnBrk="1" fontAlgn="ctr" latinLnBrk="1" hangingPunct="1"/>
                      <a:endParaRPr lang="en-US" altLang="ko-KR" sz="1000" b="1" i="0" u="none" strike="noStrike" kern="1200" spc="-100" baseline="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72000" marR="72000" marT="7200" marB="7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ko-KR" altLang="en-US" sz="800" b="0" i="0" u="none" strike="noStrike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대 </a:t>
                      </a: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콘텐츠</a:t>
                      </a:r>
                      <a:endParaRPr lang="en-US" altLang="ko-KR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dirty="0" err="1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소콘텐츠</a:t>
                      </a:r>
                      <a:endParaRPr lang="ko-KR" altLang="en-US" sz="800" b="0" i="0" u="none" strike="noStrike" dirty="0" smtClean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i="0" u="none" strike="noStrike" kern="1200" spc="-100" baseline="0" dirty="0" smtClean="0">
                          <a:gradFill>
                            <a:gsLst>
                              <a:gs pos="2000">
                                <a:schemeClr val="tx1"/>
                              </a:gs>
                              <a:gs pos="100000">
                                <a:schemeClr val="tx1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번호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prstClr val="black"/>
                              </a:gs>
                              <a:gs pos="100000">
                                <a:prstClr val="black"/>
                              </a:gs>
                            </a:gsLst>
                            <a:lin ang="5400000" scaled="1"/>
                          </a:gradFill>
                          <a:effectLst/>
                          <a:uLnTx/>
                          <a:uFillTx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 매체</a:t>
                      </a: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gradFill>
                          <a:gsLst>
                            <a:gs pos="2000">
                              <a:schemeClr val="tx1"/>
                            </a:gs>
                            <a:gs pos="100000">
                              <a:schemeClr val="tx1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72000" marR="72000" marT="7200" marB="7200" anchor="ctr">
                    <a:lnL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5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 지구</a:t>
                      </a:r>
                      <a:endParaRPr lang="en-US" altLang="ko-KR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indent="0" algn="l" defTabSz="1007943" rtl="0" eaLnBrk="1" latinLnBrk="1" hangingPunct="1"/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(Earth 2.0) </a:t>
                      </a:r>
                    </a:p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만들기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화성에서 농사가 가능할까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의 </a:t>
                      </a:r>
                      <a:r>
                        <a:rPr lang="ko-KR" altLang="en-US" sz="10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지구만들기</a:t>
                      </a:r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공기를 만들어 보아요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씨앗을 뿌려요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씨앗에 비를 내려 보아요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6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지구를 지켜라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소행성 충돌의 위력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소행성 충돌의 위력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소행성이 무엇일까요</a:t>
                      </a:r>
                      <a:r>
                        <a:rPr lang="en-US" altLang="ko-KR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?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핵폭탄 보다 무서운 소행성의 위력</a:t>
                      </a:r>
                      <a:endParaRPr lang="en-US" altLang="ko-KR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9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소행성 충돌 예방 </a:t>
                      </a:r>
                      <a:r>
                        <a:rPr lang="ko-KR" altLang="en-US" sz="900" kern="1200" spc="-5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대처법</a:t>
                      </a:r>
                      <a:endParaRPr lang="en-US" altLang="ko-KR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5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지구 방위 프로젝트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-50" dirty="0" smtClean="0">
                          <a:gradFill>
                            <a:gsLst>
                              <a:gs pos="2000">
                                <a:srgbClr val="404040"/>
                              </a:gs>
                              <a:gs pos="100000">
                                <a:srgbClr val="40404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7</a:t>
                      </a:r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r>
                        <a:rPr lang="ko-KR" altLang="en-US" sz="1000" kern="1200" spc="-12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외계인을 만나다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spc="-50" dirty="0" smtClean="0">
                        <a:gradFill>
                          <a:gsLst>
                            <a:gs pos="2000">
                              <a:srgbClr val="404040"/>
                            </a:gs>
                            <a:gs pos="100000">
                              <a:srgbClr val="40404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10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1007943" rtl="0" eaLnBrk="1" latinLnBrk="1" hangingPunct="1"/>
                      <a:endParaRPr lang="ko-KR" altLang="en-US" sz="900" kern="1200" spc="-1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defTabSz="1007943" rtl="0" eaLnBrk="1" latinLnBrk="1" hangingPunct="1"/>
                      <a:endParaRPr lang="ko-KR" altLang="en-US" sz="900" kern="1200" spc="-5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339" y="215238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210.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연출 </a:t>
            </a:r>
            <a:r>
              <a:rPr lang="ko-KR" altLang="en-US" sz="1200" dirty="0" err="1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총괄표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5610225" y="0"/>
            <a:ext cx="4934312" cy="1143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7838">
              <a:defRPr/>
            </a:pPr>
            <a:r>
              <a:rPr lang="ko-KR" altLang="en-US" sz="1400" b="1" spc="-5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코드 번호 정리 후 최종 정리할 것</a:t>
            </a:r>
            <a:endParaRPr lang="en-US" altLang="ko-KR" sz="1400" b="1" spc="-5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968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4812313" y="1606323"/>
            <a:ext cx="5474802" cy="2697615"/>
            <a:chOff x="4812313" y="1606323"/>
            <a:chExt cx="5474802" cy="2697615"/>
          </a:xfrm>
        </p:grpSpPr>
        <p:grpSp>
          <p:nvGrpSpPr>
            <p:cNvPr id="44" name="그룹 43"/>
            <p:cNvGrpSpPr/>
            <p:nvPr/>
          </p:nvGrpSpPr>
          <p:grpSpPr>
            <a:xfrm>
              <a:off x="4812313" y="1606323"/>
              <a:ext cx="5023730" cy="2697615"/>
              <a:chOff x="4812313" y="1606323"/>
              <a:chExt cx="5023730" cy="2697615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65" t="9920" r="5050" b="15833"/>
              <a:stretch/>
            </p:blipFill>
            <p:spPr>
              <a:xfrm>
                <a:off x="4964716" y="1606323"/>
                <a:ext cx="4871327" cy="2670418"/>
              </a:xfrm>
              <a:prstGeom prst="rect">
                <a:avLst/>
              </a:prstGeom>
            </p:spPr>
          </p:pic>
          <p:sp>
            <p:nvSpPr>
              <p:cNvPr id="15" name="모서리가 둥근 직사각형 14"/>
              <p:cNvSpPr/>
              <p:nvPr/>
            </p:nvSpPr>
            <p:spPr>
              <a:xfrm>
                <a:off x="7393637" y="3283654"/>
                <a:ext cx="1080000" cy="153900"/>
              </a:xfrm>
              <a:prstGeom prst="roundRect">
                <a:avLst/>
              </a:prstGeom>
              <a:solidFill>
                <a:srgbClr val="43CEFF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A1. </a:t>
                </a:r>
                <a:r>
                  <a:rPr lang="ko-KR" altLang="en-US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인간의 열망과 꿈</a:t>
                </a: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sp>
            <p:nvSpPr>
              <p:cNvPr id="16" name="모서리가 둥근 직사각형 15"/>
              <p:cNvSpPr/>
              <p:nvPr/>
            </p:nvSpPr>
            <p:spPr>
              <a:xfrm>
                <a:off x="7677548" y="4150038"/>
                <a:ext cx="1260000" cy="1539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A2.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더 빨리</a:t>
                </a: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-</a:t>
                </a:r>
                <a:r>
                  <a:rPr lang="ko-KR" altLang="en-US" sz="800" spc="-60" dirty="0" err="1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인디카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 머신</a:t>
                </a:r>
              </a:p>
            </p:txBody>
          </p:sp>
          <p:sp>
            <p:nvSpPr>
              <p:cNvPr id="17" name="모서리가 둥근 직사각형 16"/>
              <p:cNvSpPr/>
              <p:nvPr/>
            </p:nvSpPr>
            <p:spPr>
              <a:xfrm>
                <a:off x="4812313" y="2964654"/>
                <a:ext cx="1692000" cy="15390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A3.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더 멀리</a:t>
                </a:r>
                <a:r>
                  <a:rPr lang="en-US" altLang="ko-KR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, 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더 </a:t>
                </a:r>
                <a:r>
                  <a:rPr lang="ko-KR" altLang="en-US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높이</a:t>
                </a:r>
                <a:r>
                  <a:rPr lang="en-US" altLang="ko-KR" sz="800" spc="-60" dirty="0" smtClean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-</a:t>
                </a:r>
                <a:r>
                  <a: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rPr>
                  <a:t>제트엔진과 로켓 엔진</a:t>
                </a:r>
              </a:p>
            </p:txBody>
          </p:sp>
          <p:sp>
            <p:nvSpPr>
              <p:cNvPr id="3" name="타원 2"/>
              <p:cNvSpPr>
                <a:spLocks noChangeAspect="1"/>
              </p:cNvSpPr>
              <p:nvPr/>
            </p:nvSpPr>
            <p:spPr>
              <a:xfrm>
                <a:off x="7077676" y="3683812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3" name="타원 22"/>
              <p:cNvSpPr>
                <a:spLocks noChangeAspect="1"/>
              </p:cNvSpPr>
              <p:nvPr/>
            </p:nvSpPr>
            <p:spPr>
              <a:xfrm>
                <a:off x="6639952" y="3591159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타원 25"/>
              <p:cNvSpPr>
                <a:spLocks noChangeAspect="1"/>
              </p:cNvSpPr>
              <p:nvPr/>
            </p:nvSpPr>
            <p:spPr>
              <a:xfrm>
                <a:off x="7182564" y="3971580"/>
                <a:ext cx="92340" cy="9234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8" name="꺾인 연결선 17"/>
              <p:cNvCxnSpPr>
                <a:stCxn id="15" idx="1"/>
                <a:endCxn id="3" idx="0"/>
              </p:cNvCxnSpPr>
              <p:nvPr/>
            </p:nvCxnSpPr>
            <p:spPr>
              <a:xfrm rot="10800000" flipV="1">
                <a:off x="7123847" y="3360604"/>
                <a:ext cx="269791" cy="323208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꺾인 연결선 23"/>
              <p:cNvCxnSpPr>
                <a:stCxn id="17" idx="3"/>
                <a:endCxn id="23" idx="0"/>
              </p:cNvCxnSpPr>
              <p:nvPr/>
            </p:nvCxnSpPr>
            <p:spPr>
              <a:xfrm>
                <a:off x="6504313" y="3041605"/>
                <a:ext cx="181809" cy="549555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꺾인 연결선 26"/>
              <p:cNvCxnSpPr>
                <a:stCxn id="16" idx="1"/>
                <a:endCxn id="26" idx="4"/>
              </p:cNvCxnSpPr>
              <p:nvPr/>
            </p:nvCxnSpPr>
            <p:spPr>
              <a:xfrm rot="10800000">
                <a:off x="7228734" y="4063920"/>
                <a:ext cx="448814" cy="163068"/>
              </a:xfrm>
              <a:prstGeom prst="bentConnector2">
                <a:avLst/>
              </a:prstGeom>
              <a:ln>
                <a:solidFill>
                  <a:schemeClr val="accent2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그룹 6"/>
            <p:cNvGrpSpPr/>
            <p:nvPr/>
          </p:nvGrpSpPr>
          <p:grpSpPr>
            <a:xfrm>
              <a:off x="9151093" y="3611385"/>
              <a:ext cx="1136022" cy="661505"/>
              <a:chOff x="10899867" y="2654877"/>
              <a:chExt cx="1136022" cy="661505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10899867" y="2654877"/>
                <a:ext cx="1136022" cy="661505"/>
              </a:xfrm>
              <a:prstGeom prst="roundRect">
                <a:avLst>
                  <a:gd name="adj" fmla="val 8795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lIns="0" tIns="0" rIns="0" bIns="0" rtlCol="0" anchor="ctr"/>
              <a:lstStyle/>
              <a:p>
                <a:pPr lvl="0" algn="ctr">
                  <a:lnSpc>
                    <a:spcPct val="80000"/>
                  </a:lnSpc>
                  <a:defRPr/>
                </a:pPr>
                <a:endParaRPr lang="ko-KR" altLang="en-US" sz="800" spc="-60" dirty="0">
                  <a:ln>
                    <a:solidFill>
                      <a:prstClr val="black">
                        <a:lumMod val="85000"/>
                        <a:lumOff val="15000"/>
                        <a:alpha val="0"/>
                      </a:prstClr>
                    </a:solidFill>
                  </a:ln>
                  <a:solidFill>
                    <a:prstClr val="black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  <a:cs typeface="함초롬돋움" pitchFamily="18" charset="-127"/>
                </a:endParaRPr>
              </a:p>
            </p:txBody>
          </p:sp>
          <p:grpSp>
            <p:nvGrpSpPr>
              <p:cNvPr id="6" name="그룹 5"/>
              <p:cNvGrpSpPr/>
              <p:nvPr/>
            </p:nvGrpSpPr>
            <p:grpSpPr>
              <a:xfrm>
                <a:off x="11017878" y="2654877"/>
                <a:ext cx="900000" cy="573409"/>
                <a:chOff x="11017878" y="2654877"/>
                <a:chExt cx="900000" cy="573409"/>
              </a:xfrm>
            </p:grpSpPr>
            <p:sp>
              <p:nvSpPr>
                <p:cNvPr id="31" name="모서리가 둥근 직사각형 30"/>
                <p:cNvSpPr/>
                <p:nvPr/>
              </p:nvSpPr>
              <p:spPr>
                <a:xfrm>
                  <a:off x="11017878" y="3074386"/>
                  <a:ext cx="900000" cy="153900"/>
                </a:xfrm>
                <a:prstGeom prst="roundRect">
                  <a:avLst/>
                </a:prstGeom>
                <a:solidFill>
                  <a:srgbClr val="43CEFF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미디어 </a:t>
                  </a:r>
                  <a:r>
                    <a:rPr lang="ko-KR" altLang="en-US" sz="800" spc="-60" dirty="0" err="1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콘텐츠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32" name="모서리가 둥근 직사각형 31"/>
                <p:cNvSpPr/>
                <p:nvPr/>
              </p:nvSpPr>
              <p:spPr>
                <a:xfrm>
                  <a:off x="11017878" y="2851854"/>
                  <a:ext cx="900000" cy="153900"/>
                </a:xfrm>
                <a:prstGeom prst="round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lIns="0" tIns="0" rIns="0" bIns="0" rtlCol="0" anchor="ctr"/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사인그래픽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  <p:sp>
              <p:nvSpPr>
                <p:cNvPr id="5" name="직사각형 4"/>
                <p:cNvSpPr/>
                <p:nvPr/>
              </p:nvSpPr>
              <p:spPr>
                <a:xfrm>
                  <a:off x="11017878" y="2654877"/>
                  <a:ext cx="450444" cy="1969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>
                    <a:lnSpc>
                      <a:spcPct val="80000"/>
                    </a:lnSpc>
                    <a:defRPr/>
                  </a:pPr>
                  <a:r>
                    <a:rPr lang="en-US" altLang="ko-KR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※ </a:t>
                  </a:r>
                  <a:r>
                    <a:rPr lang="ko-KR" altLang="en-US" sz="800" spc="-60" dirty="0" smtClean="0">
                      <a:ln>
                        <a:solidFill>
                          <a:prstClr val="black">
                            <a:lumMod val="85000"/>
                            <a:lumOff val="15000"/>
                            <a:alpha val="0"/>
                          </a:prstClr>
                        </a:solidFill>
                      </a:ln>
                      <a:solidFill>
                        <a:prstClr val="black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  <a:cs typeface="함초롬돋움" pitchFamily="18" charset="-127"/>
                    </a:rPr>
                    <a:t>범주</a:t>
                  </a:r>
                  <a:endParaRPr lang="ko-KR" altLang="en-US" sz="800" spc="-60" dirty="0">
                    <a:ln>
                      <a:solidFill>
                        <a:prstClr val="black">
                          <a:lumMod val="85000"/>
                          <a:lumOff val="15000"/>
                          <a:alpha val="0"/>
                        </a:prstClr>
                      </a:solidFill>
                    </a:ln>
                    <a:solidFill>
                      <a:prstClr val="black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  <a:cs typeface="함초롬돋움" pitchFamily="18" charset="-127"/>
                  </a:endParaRPr>
                </a:p>
              </p:txBody>
            </p:sp>
          </p:grpSp>
        </p:grp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606338"/>
              </p:ext>
            </p:extLst>
          </p:nvPr>
        </p:nvGraphicFramePr>
        <p:xfrm>
          <a:off x="325290" y="1621054"/>
          <a:ext cx="10123978" cy="27360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5976000"/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천문관 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KEYMAP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6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6153" y="663728"/>
            <a:ext cx="101171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6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6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6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339" y="215238"/>
            <a:ext cx="1362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220. </a:t>
            </a:r>
            <a:r>
              <a:rPr lang="ko-KR" altLang="en-US" sz="1200" dirty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세부연출계획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1584439" y="2260460"/>
            <a:ext cx="2810303" cy="1935653"/>
            <a:chOff x="1243882" y="1455628"/>
            <a:chExt cx="1499317" cy="1032685"/>
          </a:xfrm>
        </p:grpSpPr>
        <p:pic>
          <p:nvPicPr>
            <p:cNvPr id="36" name="그림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7" t="26933" r="24956" b="46294"/>
            <a:stretch>
              <a:fillRect/>
            </a:stretch>
          </p:blipFill>
          <p:spPr bwMode="auto">
            <a:xfrm rot="10800000">
              <a:off x="1243882" y="1455628"/>
              <a:ext cx="1499317" cy="1032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직사각형 36"/>
            <p:cNvSpPr/>
            <p:nvPr/>
          </p:nvSpPr>
          <p:spPr>
            <a:xfrm>
              <a:off x="1308159" y="1832370"/>
              <a:ext cx="362279" cy="390684"/>
            </a:xfrm>
            <a:prstGeom prst="rect">
              <a:avLst/>
            </a:prstGeom>
            <a:solidFill>
              <a:srgbClr val="FF0000">
                <a:alpha val="10196"/>
              </a:srgbClr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</p:grpSp>
      <p:graphicFrame>
        <p:nvGraphicFramePr>
          <p:cNvPr id="39" name="표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878582"/>
              </p:ext>
            </p:extLst>
          </p:nvPr>
        </p:nvGraphicFramePr>
        <p:xfrm>
          <a:off x="325290" y="4485568"/>
          <a:ext cx="10123978" cy="2750400"/>
        </p:xfrm>
        <a:graphic>
          <a:graphicData uri="http://schemas.openxmlformats.org/drawingml/2006/table">
            <a:tbl>
              <a:tblPr/>
              <a:tblGrid>
                <a:gridCol w="1159978"/>
                <a:gridCol w="2988000"/>
                <a:gridCol w="2988000"/>
                <a:gridCol w="2988000"/>
              </a:tblGrid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A2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A3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빨리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90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인디카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머신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멀리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더 높이</a:t>
                      </a: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-</a:t>
                      </a: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제트엔진과 로켓 엔진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183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참고 이미지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 개요 및 연출 방법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우주시대를 연 인류의 열망과 도전정신을 </a:t>
                      </a:r>
                      <a:r>
                        <a:rPr lang="ko-KR" altLang="en-US" sz="8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인포그래픽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애니메이션으로 표현한 탈것의 역사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우주의 꿈을 향해 도전한 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7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인의 인물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, 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인류의 우주 개발타임라인으로 연출하여 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65”</a:t>
                      </a:r>
                      <a:r>
                        <a:rPr lang="ko-KR" altLang="en-US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터치 스크린으로 전달한다</a:t>
                      </a:r>
                      <a:r>
                        <a:rPr lang="en-US" altLang="ko-KR" sz="8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.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 달리고자 한 인류의 열망 중 자동차에 대한 상징으로 실제 </a:t>
                      </a:r>
                      <a:r>
                        <a:rPr lang="ko-KR" altLang="en-US" sz="800" kern="12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인디카</a:t>
                      </a:r>
                      <a:r>
                        <a:rPr lang="ko-KR" altLang="en-US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err="1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머신을</a:t>
                      </a:r>
                      <a:r>
                        <a:rPr lang="en-US" altLang="ko-KR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전시하고  자동차 경주를 설명패널로 소개하여 극한의 질주본능에 대한 인류의 도전을 전달한다</a:t>
                      </a:r>
                      <a:r>
                        <a:rPr lang="en-US" altLang="ko-KR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우주시대를 가능하게 한 제트 엔진과 로켓 엔진에 대해 그래픽 패널로 소개하고 실제 제트엔진을 전시한다</a:t>
                      </a:r>
                      <a:r>
                        <a:rPr lang="en-US" altLang="ko-KR" sz="800" kern="12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 descr="C:\Users\민진홍\Desktop\천문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94" t="19893" r="36128"/>
          <a:stretch/>
        </p:blipFill>
        <p:spPr bwMode="auto">
          <a:xfrm>
            <a:off x="1519128" y="4962679"/>
            <a:ext cx="1169645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민진홍\Desktop\천문\197529909_1280x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0" r="31488"/>
          <a:stretch/>
        </p:blipFill>
        <p:spPr bwMode="auto">
          <a:xfrm>
            <a:off x="2718356" y="4962680"/>
            <a:ext cx="1717813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민진홍\Desktop\천문\40111_33308_55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4" b="32767"/>
          <a:stretch/>
        </p:blipFill>
        <p:spPr bwMode="auto">
          <a:xfrm>
            <a:off x="4479925" y="4962680"/>
            <a:ext cx="2913712" cy="17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3139" y="4962680"/>
            <a:ext cx="2126289" cy="17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33115" y="4962678"/>
            <a:ext cx="1295176" cy="17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337499" y="1038701"/>
            <a:ext cx="10117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“더 빨리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멀리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높게”를  꿈꾸던 인류의 상상과 도전이 상상의 경계를 넘어 우주탐험으로의 시작과 역사를 소개한다</a:t>
            </a:r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-1023919" y="2301397"/>
            <a:ext cx="4329953" cy="253276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키오스크</a:t>
            </a:r>
            <a:r>
              <a:rPr lang="ko-KR" altLang="en-US" sz="1000" dirty="0" smtClean="0">
                <a:solidFill>
                  <a:srgbClr val="FF0000"/>
                </a:solidFill>
              </a:rPr>
              <a:t> 디자인 스타일 결정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내용 별 페이지 디자인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아이들이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봣을때</a:t>
            </a:r>
            <a:r>
              <a:rPr lang="ko-KR" altLang="en-US" sz="1000" dirty="0" smtClean="0">
                <a:solidFill>
                  <a:srgbClr val="FF0000"/>
                </a:solidFill>
              </a:rPr>
              <a:t> 흥미 유발 할 수 있도록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텍스트</a:t>
            </a:r>
            <a:r>
              <a:rPr lang="ko-KR" altLang="en-US" sz="1000" dirty="0" smtClean="0">
                <a:solidFill>
                  <a:srgbClr val="FF0000"/>
                </a:solidFill>
              </a:rPr>
              <a:t>보다는 이미지 위주로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내용 정리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영민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ko-KR" sz="1000" dirty="0" err="1" smtClean="0">
                <a:solidFill>
                  <a:srgbClr val="FF0000"/>
                </a:solidFill>
              </a:rPr>
              <a:t>Ux</a:t>
            </a:r>
            <a:r>
              <a:rPr lang="en-US" altLang="ko-KR" sz="1000" dirty="0" smtClean="0">
                <a:solidFill>
                  <a:srgbClr val="FF0000"/>
                </a:solidFill>
              </a:rPr>
              <a:t> </a:t>
            </a:r>
            <a:r>
              <a:rPr lang="ko-KR" altLang="en-US" sz="1000" dirty="0" smtClean="0">
                <a:solidFill>
                  <a:srgbClr val="FF0000"/>
                </a:solidFill>
              </a:rPr>
              <a:t>스타일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 병춘</a:t>
            </a:r>
            <a:endParaRPr lang="en-US" altLang="ko-KR" sz="1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1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7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082"/>
            <a:ext cx="10691813" cy="569951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023919" y="2301397"/>
            <a:ext cx="4329953" cy="17174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퀄리티를</a:t>
            </a:r>
            <a:r>
              <a:rPr lang="ko-KR" altLang="en-US" sz="1000" dirty="0" smtClean="0">
                <a:solidFill>
                  <a:srgbClr val="FF0000"/>
                </a:solidFill>
              </a:rPr>
              <a:t> 위해서 천문학자처럼 사용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안경이나 액세서리 넣어서</a:t>
            </a:r>
            <a:r>
              <a:rPr lang="en-US" altLang="ko-KR" sz="1000" dirty="0" smtClean="0">
                <a:solidFill>
                  <a:srgbClr val="FF0000"/>
                </a:solidFill>
              </a:rPr>
              <a:t>…</a:t>
            </a: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동양인처럼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err="1" smtClean="0">
                <a:solidFill>
                  <a:srgbClr val="FF0000"/>
                </a:solidFill>
              </a:rPr>
              <a:t>리깅</a:t>
            </a:r>
            <a:r>
              <a:rPr lang="ko-KR" altLang="en-US" sz="1000" dirty="0" smtClean="0">
                <a:solidFill>
                  <a:srgbClr val="FF0000"/>
                </a:solidFill>
              </a:rPr>
              <a:t> 및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페이셜</a:t>
            </a:r>
            <a:r>
              <a:rPr lang="ko-KR" altLang="en-US" sz="1000" dirty="0" smtClean="0">
                <a:solidFill>
                  <a:srgbClr val="FF0000"/>
                </a:solidFill>
              </a:rPr>
              <a:t> 관련 작업 정리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시간이 많이 걸릴 경우 제외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천체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퀄리티가</a:t>
            </a:r>
            <a:r>
              <a:rPr lang="ko-KR" altLang="en-US" sz="1000" dirty="0" smtClean="0">
                <a:solidFill>
                  <a:srgbClr val="FF0000"/>
                </a:solidFill>
              </a:rPr>
              <a:t> 낮아지는 걸 막고 중간중간 </a:t>
            </a:r>
            <a:r>
              <a:rPr lang="ko-KR" altLang="en-US" sz="1000" dirty="0" err="1" smtClean="0">
                <a:solidFill>
                  <a:srgbClr val="FF0000"/>
                </a:solidFill>
              </a:rPr>
              <a:t>브릿지처럼</a:t>
            </a:r>
            <a:r>
              <a:rPr lang="ko-KR" altLang="en-US" sz="1000" dirty="0" smtClean="0">
                <a:solidFill>
                  <a:srgbClr val="FF0000"/>
                </a:solidFill>
              </a:rPr>
              <a:t> 사용 </a:t>
            </a:r>
            <a:endParaRPr lang="en-US" altLang="ko-KR" sz="1000" dirty="0" smtClean="0">
              <a:solidFill>
                <a:srgbClr val="FF0000"/>
              </a:solidFill>
            </a:endParaRPr>
          </a:p>
          <a:p>
            <a:pPr algn="ctr"/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 smtClean="0">
                <a:solidFill>
                  <a:srgbClr val="FF0000"/>
                </a:solidFill>
              </a:rPr>
              <a:t>작업 시간 확인 </a:t>
            </a:r>
            <a:r>
              <a:rPr lang="en-US" altLang="ko-KR" sz="1000" dirty="0" smtClean="0">
                <a:solidFill>
                  <a:srgbClr val="FF0000"/>
                </a:solidFill>
              </a:rPr>
              <a:t>– </a:t>
            </a:r>
            <a:r>
              <a:rPr lang="ko-KR" altLang="en-US" sz="1000" dirty="0" smtClean="0">
                <a:solidFill>
                  <a:srgbClr val="FF0000"/>
                </a:solidFill>
              </a:rPr>
              <a:t>그 외 캐릭터로</a:t>
            </a:r>
            <a:r>
              <a:rPr lang="en-US" altLang="ko-KR" sz="1000" dirty="0" smtClean="0">
                <a:solidFill>
                  <a:srgbClr val="FF0000"/>
                </a:solidFill>
              </a:rPr>
              <a:t>&gt;?</a:t>
            </a:r>
            <a:endParaRPr lang="en-US" altLang="ko-KR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5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8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3768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BA5B9-1017-43D5-8351-E64E57B1EC02}" type="slidenum">
              <a:rPr lang="ko-KR" altLang="en-US" smtClean="0">
                <a:gradFill>
                  <a:gsLst>
                    <a:gs pos="0">
                      <a:prstClr val="black">
                        <a:lumMod val="50000"/>
                        <a:lumOff val="50000"/>
                      </a:prstClr>
                    </a:gs>
                    <a:gs pos="100000">
                      <a:prstClr val="black">
                        <a:lumMod val="50000"/>
                        <a:lumOff val="50000"/>
                      </a:prstClr>
                    </a:gs>
                  </a:gsLst>
                  <a:lin ang="5400000" scaled="1"/>
                </a:gradFill>
              </a:rPr>
              <a:pPr/>
              <a:t>9</a:t>
            </a:fld>
            <a:endParaRPr lang="ko-KR" altLang="en-US" dirty="0">
              <a:gradFill>
                <a:gsLst>
                  <a:gs pos="0">
                    <a:prstClr val="black">
                      <a:lumMod val="50000"/>
                      <a:lumOff val="50000"/>
                    </a:prstClr>
                  </a:gs>
                  <a:gs pos="100000">
                    <a:prstClr val="black">
                      <a:lumMod val="50000"/>
                      <a:lumOff val="50000"/>
                    </a:prstClr>
                  </a:gs>
                </a:gsLst>
                <a:lin ang="5400000" scaled="1"/>
              </a:gra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778225" y="663728"/>
            <a:ext cx="50585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 smtClean="0">
                <a:solidFill>
                  <a:srgbClr val="0070C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|</a:t>
            </a:r>
            <a:r>
              <a:rPr lang="en-US" altLang="ko-KR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A1. </a:t>
            </a:r>
            <a:r>
              <a:rPr lang="ko-KR" altLang="en-US" sz="1400" spc="-100" dirty="0" smtClean="0">
                <a:gradFill>
                  <a:gsLst>
                    <a:gs pos="2000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뛰어넘는 인간의 도전</a:t>
            </a:r>
            <a:endParaRPr lang="ko-KR" altLang="en-US" sz="1400" spc="-100" dirty="0">
              <a:gradFill>
                <a:gsLst>
                  <a:gs pos="2000">
                    <a:schemeClr val="accent5">
                      <a:lumMod val="50000"/>
                    </a:schemeClr>
                  </a:gs>
                  <a:gs pos="100000">
                    <a:schemeClr val="accent5">
                      <a:lumMod val="50000"/>
                    </a:schemeClr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26153" y="663728"/>
            <a:ext cx="46026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400" dirty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인간의 열망과 </a:t>
            </a:r>
            <a:r>
              <a:rPr lang="ko-KR" altLang="en-US" sz="1400" dirty="0" smtClean="0">
                <a:gradFill>
                  <a:gsLst>
                    <a:gs pos="200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꿈</a:t>
            </a:r>
            <a:endParaRPr lang="ko-KR" altLang="en-US" sz="1400" dirty="0">
              <a:gradFill>
                <a:gsLst>
                  <a:gs pos="2000">
                    <a:srgbClr val="000000"/>
                  </a:gs>
                  <a:gs pos="100000">
                    <a:srgbClr val="000000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310817"/>
              </p:ext>
            </p:extLst>
          </p:nvPr>
        </p:nvGraphicFramePr>
        <p:xfrm>
          <a:off x="342732" y="1252855"/>
          <a:ext cx="10008000" cy="365760"/>
        </p:xfrm>
        <a:graphic>
          <a:graphicData uri="http://schemas.openxmlformats.org/drawingml/2006/table">
            <a:tbl>
              <a:tblPr/>
              <a:tblGrid>
                <a:gridCol w="5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0000"/>
                <a:gridCol w="1620000"/>
                <a:gridCol w="684000"/>
                <a:gridCol w="792000"/>
                <a:gridCol w="684000"/>
                <a:gridCol w="18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84000"/>
                <a:gridCol w="1872000"/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14747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900" b="0" i="0" u="none" strike="noStrike" cap="none" normalizeH="0" baseline="0" dirty="0" smtClean="0">
                          <a:ln>
                            <a:noFill/>
                          </a:ln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effectLst/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전시구역</a:t>
                      </a: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effectLst/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0" marR="36000" marT="0" marB="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1F</a:t>
                      </a:r>
                      <a:endParaRPr lang="ko-KR" altLang="en-US" sz="90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코너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인간의 열망과 꿈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번호 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A1</a:t>
                      </a:r>
                      <a:endParaRPr lang="ko-KR" altLang="en-US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아이템 명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한계를 뛰어넘는 인간의 도전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연출</a:t>
                      </a:r>
                      <a:endParaRPr lang="en-US" altLang="ko-KR" sz="900" baseline="0" dirty="0" smtClean="0">
                        <a:gradFill>
                          <a:gsLst>
                            <a:gs pos="2000">
                              <a:srgbClr val="000000"/>
                            </a:gs>
                            <a:gs pos="100000">
                              <a:srgbClr val="000000"/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방식 및 매체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정보영상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/65”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터치</a:t>
                      </a:r>
                      <a:r>
                        <a:rPr lang="en-US" altLang="ko-KR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ko-KR" altLang="en-US" sz="900" baseline="0" dirty="0" smtClean="0">
                          <a:gradFill>
                            <a:gsLst>
                              <a:gs pos="2000">
                                <a:srgbClr val="000000"/>
                              </a:gs>
                              <a:gs pos="100000">
                                <a:srgbClr val="000000"/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모니터</a:t>
                      </a:r>
                    </a:p>
                  </a:txBody>
                  <a:tcPr marL="45720" marR="45720" anchor="ctr" horzOverflow="overflow">
                    <a:lnL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3" name="직사각형 22"/>
          <p:cNvSpPr/>
          <p:nvPr/>
        </p:nvSpPr>
        <p:spPr>
          <a:xfrm>
            <a:off x="335327" y="1730125"/>
            <a:ext cx="4176000" cy="25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314" tIns="64657" rIns="129314" bIns="64657" anchor="ctr"/>
          <a:lstStyle/>
          <a:p>
            <a:pPr algn="ctr">
              <a:defRPr/>
            </a:pPr>
            <a:r>
              <a:rPr kumimoji="1" lang="ko-KR" altLang="en-US" sz="900" b="1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정보영상 </a:t>
            </a:r>
            <a:r>
              <a:rPr kumimoji="1" lang="ko-KR" altLang="en-US" sz="900" b="1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계획안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9699" y="2043622"/>
            <a:ext cx="3097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■  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A1-S1 / A1-H1 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한계를 </a:t>
            </a:r>
            <a:r>
              <a:rPr lang="ko-KR" altLang="en-US" sz="1000" b="1" spc="-50" dirty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뛰어넘는 인간의 </a:t>
            </a:r>
            <a:r>
              <a:rPr lang="ko-KR" altLang="en-US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도전  정보영상</a:t>
            </a:r>
            <a:r>
              <a:rPr lang="en-US" altLang="ko-KR" sz="1000" b="1" spc="-50" dirty="0" smtClean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endParaRPr lang="en-US" altLang="ko-KR" sz="1000" b="1" spc="-50" dirty="0">
              <a:gradFill>
                <a:gsLst>
                  <a:gs pos="100000">
                    <a:schemeClr val="tx1"/>
                  </a:gs>
                  <a:gs pos="0">
                    <a:schemeClr val="tx1"/>
                  </a:gs>
                </a:gsLst>
                <a:lin ang="5400000" scaled="0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90299"/>
              </p:ext>
            </p:extLst>
          </p:nvPr>
        </p:nvGraphicFramePr>
        <p:xfrm>
          <a:off x="341313" y="2322501"/>
          <a:ext cx="4176000" cy="4908600"/>
        </p:xfrm>
        <a:graphic>
          <a:graphicData uri="http://schemas.openxmlformats.org/drawingml/2006/table">
            <a:tbl>
              <a:tblPr/>
              <a:tblGrid>
                <a:gridCol w="50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제작방식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정보영상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연출매체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65”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터치 모니터 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/ 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운영 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PC 1Set  / 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스피커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연출내용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멀리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높이 가고자 하는 인간의 열망이 꿈이 되고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그 꿈이 도전이 되어  상상의 한계를 뛰어 넘어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새로운 시대를 창조해 낸 인간의 위대함을 심플한 </a:t>
                      </a: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인포그래픽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애니메이션으로 연출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나아가 우주시대를 개척한 대표적인 인물들과 인류의 우주개발역사를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키오스크로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살펴 볼 수 있게 한다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80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구성트리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직사각형 22"/>
          <p:cNvSpPr/>
          <p:nvPr/>
        </p:nvSpPr>
        <p:spPr>
          <a:xfrm>
            <a:off x="907058" y="3661393"/>
            <a:ext cx="468000" cy="77401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①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대기화면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9" name="직사각형 22"/>
          <p:cNvSpPr/>
          <p:nvPr/>
        </p:nvSpPr>
        <p:spPr>
          <a:xfrm>
            <a:off x="1540181" y="3661394"/>
            <a:ext cx="1116000" cy="4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②  </a:t>
            </a:r>
            <a:endParaRPr kumimoji="1" lang="en-US" altLang="ko-KR" sz="900" spc="-100" dirty="0" smtClean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빨리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 </a:t>
            </a:r>
          </a:p>
          <a:p>
            <a:pPr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세상을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바꾼 인간의 열망</a:t>
            </a:r>
          </a:p>
        </p:txBody>
      </p:sp>
      <p:sp>
        <p:nvSpPr>
          <p:cNvPr id="40" name="직사각형 22"/>
          <p:cNvSpPr/>
          <p:nvPr/>
        </p:nvSpPr>
        <p:spPr>
          <a:xfrm>
            <a:off x="1540181" y="4733230"/>
            <a:ext cx="1116000" cy="4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②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더 멀리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 </a:t>
            </a:r>
          </a:p>
          <a:p>
            <a:pPr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꿈을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향해 도전하는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사람들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1" name="직사각형 22"/>
          <p:cNvSpPr/>
          <p:nvPr/>
        </p:nvSpPr>
        <p:spPr>
          <a:xfrm>
            <a:off x="1540181" y="6613684"/>
            <a:ext cx="1116000" cy="46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②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kumimoji="1" lang="en-US" altLang="ko-KR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더 높이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우주로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향한 인류의 꿈 </a:t>
            </a:r>
          </a:p>
        </p:txBody>
      </p:sp>
      <p:sp>
        <p:nvSpPr>
          <p:cNvPr id="42" name="직사각형 22"/>
          <p:cNvSpPr/>
          <p:nvPr/>
        </p:nvSpPr>
        <p:spPr>
          <a:xfrm>
            <a:off x="2823593" y="3661394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인포그래픽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애니메이션</a:t>
            </a:r>
          </a:p>
        </p:txBody>
      </p:sp>
      <p:sp>
        <p:nvSpPr>
          <p:cNvPr id="43" name="직사각형 22"/>
          <p:cNvSpPr/>
          <p:nvPr/>
        </p:nvSpPr>
        <p:spPr>
          <a:xfrm>
            <a:off x="2823593" y="4122584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③ 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-1</a:t>
            </a:r>
          </a:p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콘스탄틴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치올코프스키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</p:txBody>
      </p:sp>
      <p:sp>
        <p:nvSpPr>
          <p:cNvPr id="44" name="직사각형 22"/>
          <p:cNvSpPr/>
          <p:nvPr/>
        </p:nvSpPr>
        <p:spPr>
          <a:xfrm>
            <a:off x="2823593" y="4462707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-2</a:t>
            </a:r>
          </a:p>
          <a:p>
            <a:pPr>
              <a:defRPr/>
            </a:pP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로버트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고다드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>
              <a:defRPr/>
            </a:pP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5" name="직사각형 22"/>
          <p:cNvSpPr/>
          <p:nvPr/>
        </p:nvSpPr>
        <p:spPr>
          <a:xfrm>
            <a:off x="2823593" y="4802830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-3</a:t>
            </a:r>
          </a:p>
          <a:p>
            <a:pPr>
              <a:defRPr/>
            </a:pP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세르게이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코롤료프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6" name="직사각형 22"/>
          <p:cNvSpPr/>
          <p:nvPr/>
        </p:nvSpPr>
        <p:spPr>
          <a:xfrm>
            <a:off x="2823593" y="5142953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-4.</a:t>
            </a:r>
          </a:p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베르너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폰 브라운 </a:t>
            </a:r>
          </a:p>
        </p:txBody>
      </p:sp>
      <p:sp>
        <p:nvSpPr>
          <p:cNvPr id="47" name="직사각형 22"/>
          <p:cNvSpPr/>
          <p:nvPr/>
        </p:nvSpPr>
        <p:spPr>
          <a:xfrm>
            <a:off x="2823593" y="5483076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-5. </a:t>
            </a:r>
          </a:p>
          <a:p>
            <a:pPr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유리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가가린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8" name="직사각형 22"/>
          <p:cNvSpPr/>
          <p:nvPr/>
        </p:nvSpPr>
        <p:spPr>
          <a:xfrm>
            <a:off x="2823593" y="5823199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-6. </a:t>
            </a: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발렌티나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테레시코바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9" name="직사각형 22"/>
          <p:cNvSpPr/>
          <p:nvPr/>
        </p:nvSpPr>
        <p:spPr>
          <a:xfrm>
            <a:off x="2823593" y="6163320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-7. </a:t>
            </a: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 err="1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닐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kumimoji="1" lang="ko-KR" altLang="en-US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암스트롱 </a:t>
            </a:r>
          </a:p>
        </p:txBody>
      </p:sp>
      <p:cxnSp>
        <p:nvCxnSpPr>
          <p:cNvPr id="8" name="직선 화살표 연결선 7"/>
          <p:cNvCxnSpPr>
            <a:stCxn id="38" idx="3"/>
            <a:endCxn id="39" idx="1"/>
          </p:cNvCxnSpPr>
          <p:nvPr/>
        </p:nvCxnSpPr>
        <p:spPr>
          <a:xfrm flipV="1">
            <a:off x="1375058" y="3895394"/>
            <a:ext cx="165123" cy="153007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7"/>
          <p:cNvCxnSpPr>
            <a:stCxn id="38" idx="3"/>
            <a:endCxn id="40" idx="1"/>
          </p:cNvCxnSpPr>
          <p:nvPr/>
        </p:nvCxnSpPr>
        <p:spPr>
          <a:xfrm>
            <a:off x="1375058" y="4048401"/>
            <a:ext cx="165123" cy="918829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7"/>
          <p:cNvCxnSpPr>
            <a:stCxn id="38" idx="3"/>
            <a:endCxn id="41" idx="1"/>
          </p:cNvCxnSpPr>
          <p:nvPr/>
        </p:nvCxnSpPr>
        <p:spPr>
          <a:xfrm>
            <a:off x="1375058" y="4048401"/>
            <a:ext cx="165123" cy="2799283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7"/>
          <p:cNvCxnSpPr>
            <a:stCxn id="40" idx="3"/>
            <a:endCxn id="43" idx="1"/>
          </p:cNvCxnSpPr>
          <p:nvPr/>
        </p:nvCxnSpPr>
        <p:spPr>
          <a:xfrm flipV="1">
            <a:off x="2656181" y="4284584"/>
            <a:ext cx="167412" cy="682646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화살표 연결선 7"/>
          <p:cNvCxnSpPr/>
          <p:nvPr/>
        </p:nvCxnSpPr>
        <p:spPr>
          <a:xfrm>
            <a:off x="2656181" y="3823394"/>
            <a:ext cx="180000" cy="0"/>
          </a:xfrm>
          <a:prstGeom prst="straightConnector1">
            <a:avLst/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7"/>
          <p:cNvCxnSpPr>
            <a:stCxn id="40" idx="3"/>
            <a:endCxn id="44" idx="1"/>
          </p:cNvCxnSpPr>
          <p:nvPr/>
        </p:nvCxnSpPr>
        <p:spPr>
          <a:xfrm flipV="1">
            <a:off x="2656181" y="4624707"/>
            <a:ext cx="167412" cy="342523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화살표 연결선 7"/>
          <p:cNvCxnSpPr>
            <a:stCxn id="40" idx="3"/>
            <a:endCxn id="45" idx="1"/>
          </p:cNvCxnSpPr>
          <p:nvPr/>
        </p:nvCxnSpPr>
        <p:spPr>
          <a:xfrm flipV="1">
            <a:off x="2656181" y="4964830"/>
            <a:ext cx="167412" cy="2400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화살표 연결선 7"/>
          <p:cNvCxnSpPr>
            <a:stCxn id="40" idx="3"/>
            <a:endCxn id="49" idx="1"/>
          </p:cNvCxnSpPr>
          <p:nvPr/>
        </p:nvCxnSpPr>
        <p:spPr>
          <a:xfrm>
            <a:off x="2656181" y="4967230"/>
            <a:ext cx="167412" cy="1358090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화살표 연결선 7"/>
          <p:cNvCxnSpPr>
            <a:stCxn id="40" idx="3"/>
            <a:endCxn id="48" idx="1"/>
          </p:cNvCxnSpPr>
          <p:nvPr/>
        </p:nvCxnSpPr>
        <p:spPr>
          <a:xfrm>
            <a:off x="2656181" y="4967230"/>
            <a:ext cx="167412" cy="1017969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화살표 연결선 7"/>
          <p:cNvCxnSpPr>
            <a:stCxn id="40" idx="3"/>
            <a:endCxn id="47" idx="1"/>
          </p:cNvCxnSpPr>
          <p:nvPr/>
        </p:nvCxnSpPr>
        <p:spPr>
          <a:xfrm>
            <a:off x="2656181" y="4967230"/>
            <a:ext cx="167412" cy="677846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"/>
          <p:cNvCxnSpPr>
            <a:stCxn id="40" idx="3"/>
            <a:endCxn id="46" idx="1"/>
          </p:cNvCxnSpPr>
          <p:nvPr/>
        </p:nvCxnSpPr>
        <p:spPr>
          <a:xfrm>
            <a:off x="2656181" y="4967230"/>
            <a:ext cx="167412" cy="337723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22"/>
          <p:cNvSpPr/>
          <p:nvPr/>
        </p:nvSpPr>
        <p:spPr>
          <a:xfrm>
            <a:off x="2823593" y="6614223"/>
            <a:ext cx="1044000" cy="324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③ </a:t>
            </a: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</a:p>
          <a:p>
            <a:pPr>
              <a:defRPr/>
            </a:pP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우주개발  연대표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84" name="직선 화살표 연결선 7"/>
          <p:cNvCxnSpPr>
            <a:stCxn id="42" idx="3"/>
            <a:endCxn id="38" idx="0"/>
          </p:cNvCxnSpPr>
          <p:nvPr/>
        </p:nvCxnSpPr>
        <p:spPr>
          <a:xfrm flipH="1" flipV="1">
            <a:off x="1141058" y="3661393"/>
            <a:ext cx="2726535" cy="162001"/>
          </a:xfrm>
          <a:prstGeom prst="bentConnector4">
            <a:avLst>
              <a:gd name="adj1" fmla="val -8384"/>
              <a:gd name="adj2" fmla="val 170555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직사각형 22"/>
          <p:cNvSpPr/>
          <p:nvPr/>
        </p:nvSpPr>
        <p:spPr>
          <a:xfrm>
            <a:off x="4006819" y="4462707"/>
            <a:ext cx="324000" cy="16844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t"/>
          <a:lstStyle/>
          <a:p>
            <a:pPr>
              <a:defRPr/>
            </a:pPr>
            <a:r>
              <a:rPr kumimoji="1" lang="en-US" altLang="ko-KR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④</a:t>
            </a:r>
          </a:p>
          <a:p>
            <a:pPr>
              <a:defRPr/>
            </a:pPr>
            <a:r>
              <a:rPr kumimoji="1" lang="en-US" altLang="ko-KR" sz="900" spc="-1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맑은 고딕"/>
                <a:ea typeface="맑은 고딕"/>
              </a:rPr>
              <a:t> </a:t>
            </a:r>
            <a:r>
              <a:rPr kumimoji="1" lang="ko-KR" altLang="en-US" sz="900" spc="-100" dirty="0" smtClean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1"/>
                </a:gra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정보</a:t>
            </a:r>
            <a:endParaRPr kumimoji="1" lang="ko-KR" altLang="en-US" sz="900" spc="-100" dirty="0">
              <a:gradFill>
                <a:gsLst>
                  <a:gs pos="100000">
                    <a:schemeClr val="bg1"/>
                  </a:gs>
                  <a:gs pos="0">
                    <a:schemeClr val="bg1"/>
                  </a:gs>
                </a:gsLst>
                <a:lin ang="5400000" scaled="1"/>
              </a:gra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cxnSp>
        <p:nvCxnSpPr>
          <p:cNvPr id="99" name="직선 화살표 연결선 7"/>
          <p:cNvCxnSpPr/>
          <p:nvPr/>
        </p:nvCxnSpPr>
        <p:spPr>
          <a:xfrm>
            <a:off x="2656181" y="6769501"/>
            <a:ext cx="180000" cy="0"/>
          </a:xfrm>
          <a:prstGeom prst="straightConnector1">
            <a:avLst/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7"/>
          <p:cNvCxnSpPr>
            <a:stCxn id="43" idx="3"/>
            <a:endCxn id="97" idx="1"/>
          </p:cNvCxnSpPr>
          <p:nvPr/>
        </p:nvCxnSpPr>
        <p:spPr>
          <a:xfrm>
            <a:off x="3867593" y="4284584"/>
            <a:ext cx="139226" cy="1020369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화살표 연결선 7"/>
          <p:cNvCxnSpPr>
            <a:stCxn id="44" idx="3"/>
            <a:endCxn id="97" idx="1"/>
          </p:cNvCxnSpPr>
          <p:nvPr/>
        </p:nvCxnSpPr>
        <p:spPr>
          <a:xfrm>
            <a:off x="3867593" y="4624707"/>
            <a:ext cx="139226" cy="680246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화살표 연결선 7"/>
          <p:cNvCxnSpPr>
            <a:stCxn id="45" idx="3"/>
            <a:endCxn id="97" idx="1"/>
          </p:cNvCxnSpPr>
          <p:nvPr/>
        </p:nvCxnSpPr>
        <p:spPr>
          <a:xfrm>
            <a:off x="3867593" y="4964830"/>
            <a:ext cx="139226" cy="340123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화살표 연결선 7"/>
          <p:cNvCxnSpPr>
            <a:stCxn id="47" idx="3"/>
            <a:endCxn id="97" idx="1"/>
          </p:cNvCxnSpPr>
          <p:nvPr/>
        </p:nvCxnSpPr>
        <p:spPr>
          <a:xfrm flipV="1">
            <a:off x="3867593" y="5304953"/>
            <a:ext cx="139226" cy="340123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직선 화살표 연결선 7"/>
          <p:cNvCxnSpPr>
            <a:stCxn id="48" idx="3"/>
            <a:endCxn id="97" idx="1"/>
          </p:cNvCxnSpPr>
          <p:nvPr/>
        </p:nvCxnSpPr>
        <p:spPr>
          <a:xfrm flipV="1">
            <a:off x="3867593" y="5304953"/>
            <a:ext cx="139226" cy="680246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직선 화살표 연결선 7"/>
          <p:cNvCxnSpPr>
            <a:stCxn id="49" idx="3"/>
            <a:endCxn id="97" idx="1"/>
          </p:cNvCxnSpPr>
          <p:nvPr/>
        </p:nvCxnSpPr>
        <p:spPr>
          <a:xfrm flipV="1">
            <a:off x="3867593" y="5304953"/>
            <a:ext cx="139226" cy="1020367"/>
          </a:xfrm>
          <a:prstGeom prst="bentConnector3">
            <a:avLst>
              <a:gd name="adj1" fmla="val 50000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직선 화살표 연결선 7"/>
          <p:cNvCxnSpPr>
            <a:stCxn id="46" idx="3"/>
          </p:cNvCxnSpPr>
          <p:nvPr/>
        </p:nvCxnSpPr>
        <p:spPr>
          <a:xfrm>
            <a:off x="3867593" y="5304953"/>
            <a:ext cx="139226" cy="1200"/>
          </a:xfrm>
          <a:prstGeom prst="straightConnector1">
            <a:avLst/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7"/>
          <p:cNvCxnSpPr>
            <a:stCxn id="97" idx="3"/>
            <a:endCxn id="38" idx="0"/>
          </p:cNvCxnSpPr>
          <p:nvPr/>
        </p:nvCxnSpPr>
        <p:spPr>
          <a:xfrm flipH="1" flipV="1">
            <a:off x="1141058" y="3661393"/>
            <a:ext cx="3189761" cy="1643560"/>
          </a:xfrm>
          <a:prstGeom prst="bentConnector4">
            <a:avLst>
              <a:gd name="adj1" fmla="val -1593"/>
              <a:gd name="adj2" fmla="val 106955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화살표 연결선 7"/>
          <p:cNvCxnSpPr>
            <a:stCxn id="82" idx="3"/>
            <a:endCxn id="38" idx="2"/>
          </p:cNvCxnSpPr>
          <p:nvPr/>
        </p:nvCxnSpPr>
        <p:spPr>
          <a:xfrm flipH="1" flipV="1">
            <a:off x="1141058" y="4435408"/>
            <a:ext cx="2726535" cy="2340815"/>
          </a:xfrm>
          <a:prstGeom prst="bentConnector4">
            <a:avLst>
              <a:gd name="adj1" fmla="val -8384"/>
              <a:gd name="adj2" fmla="val -15172"/>
            </a:avLst>
          </a:prstGeom>
          <a:ln w="3175">
            <a:solidFill>
              <a:schemeClr val="accent2"/>
            </a:solidFill>
            <a:headEnd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0" name="표 1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358"/>
              </p:ext>
            </p:extLst>
          </p:nvPr>
        </p:nvGraphicFramePr>
        <p:xfrm>
          <a:off x="4748792" y="1968500"/>
          <a:ext cx="5580000" cy="5261760"/>
        </p:xfrm>
        <a:graphic>
          <a:graphicData uri="http://schemas.openxmlformats.org/drawingml/2006/table">
            <a:tbl>
              <a:tblPr/>
              <a:tblGrid>
                <a:gridCol w="504000"/>
                <a:gridCol w="169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콘텐츠</a:t>
                      </a: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빨리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 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세상을 바꾼 인간의 열망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멀리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 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꿈을 향해 도전하는 사람들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높이</a:t>
                      </a: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</a:t>
                      </a: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우주로 향한 인류의 꿈 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2E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연출방향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인간의 더 빨리 달리고 더 멀리 나아가고 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더 높이 날고자  했던 열망이 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원시인의 직립보행에서  자동차</a:t>
                      </a: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비행기</a:t>
                      </a: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로켓으로 실현되어 나아갔음을 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한편의 </a:t>
                      </a:r>
                      <a:r>
                        <a:rPr lang="ko-KR" altLang="en-US" sz="8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인포그래픽</a:t>
                      </a: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애니메이션으로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심플하게 연출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꿈에 안주하지 않고 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인류의 상상을 불가능에서 현실화 하고자 노력했던 개척자들을 소개</a:t>
                      </a: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우주시대로의 발판을 만들어간 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7</a:t>
                      </a: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인의 정보를 제공</a:t>
                      </a: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우주개척의 역사를 타임라인으로 연출</a:t>
                      </a:r>
                      <a:r>
                        <a:rPr lang="en-US" altLang="ko-KR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우주개발역사가 있는 연도가 나열되고 알고자 하는 연도를 </a:t>
                      </a:r>
                      <a:r>
                        <a:rPr lang="ko-KR" altLang="en-US" sz="800" kern="1200" spc="-50" baseline="0" dirty="0" err="1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를</a:t>
                      </a:r>
                      <a:r>
                        <a:rPr lang="ko-KR" altLang="en-US" sz="8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 선택하면 연도 내 주요 우주개발 역사가 펼쳐지게 연출</a:t>
                      </a:r>
                      <a:endParaRPr lang="en-US" altLang="ko-KR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000"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참고 </a:t>
                      </a:r>
                      <a:endParaRPr lang="en-US" altLang="ko-KR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50" baseline="0" dirty="0" smtClean="0">
                          <a:gradFill>
                            <a:gsLst>
                              <a:gs pos="10000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  <a:gs pos="0">
                                <a:prstClr val="black">
                                  <a:lumMod val="85000"/>
                                  <a:lumOff val="15000"/>
                                </a:prstClr>
                              </a:gs>
                            </a:gsLst>
                            <a:lin ang="5400000" scaled="1"/>
                          </a:gra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  <a:cs typeface="+mn-cs"/>
                        </a:rPr>
                        <a:t>이미지</a:t>
                      </a: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marL="45720" marR="45720"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0794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kern="1200" spc="-50" baseline="0" dirty="0" smtClean="0">
                        <a:gradFill>
                          <a:gsLst>
                            <a:gs pos="100000">
                              <a:prstClr val="black">
                                <a:lumMod val="85000"/>
                                <a:lumOff val="15000"/>
                              </a:prstClr>
                            </a:gs>
                            <a:gs pos="0">
                              <a:prstClr val="black">
                                <a:lumMod val="85000"/>
                                <a:lumOff val="15000"/>
                              </a:prstClr>
                            </a:gs>
                          </a:gsLst>
                          <a:lin ang="5400000" scaled="1"/>
                        </a:gradFill>
                        <a:latin typeface="나눔바른고딕" panose="020B0603020101020101" pitchFamily="50" charset="-127"/>
                        <a:ea typeface="나눔바른고딕" panose="020B0603020101020101" pitchFamily="50" charset="-127"/>
                        <a:cs typeface="+mn-cs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58" name="그룹 157"/>
          <p:cNvGrpSpPr/>
          <p:nvPr/>
        </p:nvGrpSpPr>
        <p:grpSpPr>
          <a:xfrm>
            <a:off x="5248001" y="3465202"/>
            <a:ext cx="1701192" cy="3730196"/>
            <a:chOff x="5248001" y="3208027"/>
            <a:chExt cx="1701192" cy="3730196"/>
          </a:xfrm>
        </p:grpSpPr>
        <p:pic>
          <p:nvPicPr>
            <p:cNvPr id="151" name="Picture 2" descr="C:\Users\민진홍\Desktop\천문\54977432-bike-with-infographic-park-background-flat-styl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89" y="5000381"/>
              <a:ext cx="1584000" cy="1020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5" descr="C:\Users\민진홍\Desktop\천문\1749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36" b="6160"/>
            <a:stretch/>
          </p:blipFill>
          <p:spPr bwMode="auto">
            <a:xfrm>
              <a:off x="5306597" y="6058849"/>
              <a:ext cx="1584000" cy="8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64"/>
            <a:stretch/>
          </p:blipFill>
          <p:spPr bwMode="auto">
            <a:xfrm>
              <a:off x="5310189" y="3208027"/>
              <a:ext cx="1584000" cy="777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7" name="그룹 156"/>
            <p:cNvGrpSpPr/>
            <p:nvPr/>
          </p:nvGrpSpPr>
          <p:grpSpPr>
            <a:xfrm>
              <a:off x="5248001" y="4021514"/>
              <a:ext cx="1701192" cy="953002"/>
              <a:chOff x="5143590" y="3906791"/>
              <a:chExt cx="1988730" cy="1114080"/>
            </a:xfrm>
          </p:grpSpPr>
          <p:pic>
            <p:nvPicPr>
              <p:cNvPr id="154" name="Picture 4" descr="C:\Users\민진홍\Desktop\천문\3cb62e3800027.560b31e5043f9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0189" y="3906791"/>
                <a:ext cx="1584000" cy="111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3" descr="C:\Users\민진홍\Desktop\천문\775434636cfd9bf6fd884daa3b310bad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34444" b="99630" l="1155" r="97460">
                            <a14:foregroundMark x1="15012" y1="62963" x2="15012" y2="62963"/>
                            <a14:foregroundMark x1="8545" y1="77407" x2="8545" y2="77407"/>
                            <a14:foregroundMark x1="6005" y1="88889" x2="6005" y2="88889"/>
                            <a14:foregroundMark x1="4619" y1="84444" x2="4619" y2="84444"/>
                            <a14:foregroundMark x1="3464" y1="83704" x2="3464" y2="83704"/>
                            <a14:foregroundMark x1="3926" y1="88519" x2="3926" y2="88519"/>
                            <a14:foregroundMark x1="6005" y1="95556" x2="6005" y2="95556"/>
                            <a14:foregroundMark x1="4388" y1="96667" x2="4388" y2="96667"/>
                            <a14:foregroundMark x1="67667" y1="48148" x2="67667" y2="48148"/>
                            <a14:foregroundMark x1="62125" y1="44074" x2="62125" y2="44074"/>
                            <a14:foregroundMark x1="16397" y1="74815" x2="16397" y2="74815"/>
                            <a14:foregroundMark x1="13395" y1="80000" x2="13395" y2="80000"/>
                            <a14:foregroundMark x1="11547" y1="81111" x2="11547" y2="81111"/>
                            <a14:foregroundMark x1="11547" y1="77407" x2="11547" y2="77407"/>
                            <a14:foregroundMark x1="52194" y1="44444" x2="61663" y2="38148"/>
                            <a14:foregroundMark x1="67206" y1="45556" x2="69053" y2="44444"/>
                            <a14:foregroundMark x1="79446" y1="61111" x2="86836" y2="63333"/>
                            <a14:foregroundMark x1="84065" y1="67407" x2="89376" y2="77407"/>
                            <a14:foregroundMark x1="78984" y1="70741" x2="82217" y2="75926"/>
                            <a14:foregroundMark x1="95381" y1="93704" x2="97460" y2="91111"/>
                            <a14:foregroundMark x1="60970" y1="55926" x2="68822" y2="60370"/>
                            <a14:foregroundMark x1="71132" y1="57037" x2="72979" y2="51111"/>
                            <a14:foregroundMark x1="15704" y1="65556" x2="18938" y2="70741"/>
                            <a14:foregroundMark x1="20554" y1="72222" x2="24942" y2="64815"/>
                            <a14:foregroundMark x1="9469" y1="90370" x2="15012" y2="78519"/>
                            <a14:foregroundMark x1="9469" y1="90000" x2="10162" y2="81481"/>
                            <a14:foregroundMark x1="89376" y1="81481" x2="92148" y2="78519"/>
                            <a14:foregroundMark x1="88684" y1="87037" x2="92148" y2="84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5500"/>
              <a:stretch/>
            </p:blipFill>
            <p:spPr bwMode="auto">
              <a:xfrm>
                <a:off x="5143590" y="4088867"/>
                <a:ext cx="1988730" cy="6109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6" t="23689" r="24306" b="35064"/>
          <a:stretch/>
        </p:blipFill>
        <p:spPr bwMode="auto">
          <a:xfrm>
            <a:off x="6962775" y="3453140"/>
            <a:ext cx="1656000" cy="256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8274" y="3477034"/>
            <a:ext cx="1512168" cy="139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8274" y="4887855"/>
            <a:ext cx="1512168" cy="107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26"/>
          <a:stretch/>
        </p:blipFill>
        <p:spPr bwMode="auto">
          <a:xfrm>
            <a:off x="8658274" y="5904416"/>
            <a:ext cx="1440000" cy="1315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0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6509</TotalTime>
  <Words>8563</Words>
  <Application>Microsoft Office PowerPoint</Application>
  <PresentationFormat>사용자 지정</PresentationFormat>
  <Paragraphs>1921</Paragraphs>
  <Slides>44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44</vt:i4>
      </vt:variant>
    </vt:vector>
  </HeadingPairs>
  <TitlesOfParts>
    <vt:vector size="54" baseType="lpstr">
      <vt:lpstr>HY헤드라인M</vt:lpstr>
      <vt:lpstr>나눔바른고딕</vt:lpstr>
      <vt:lpstr>나눔바른고딕 Light</vt:lpstr>
      <vt:lpstr>맑은 고딕</vt:lpstr>
      <vt:lpstr>함초롬돋움</vt:lpstr>
      <vt:lpstr>Arial</vt:lpstr>
      <vt:lpstr>Calibri</vt:lpstr>
      <vt:lpstr>Calibri Light</vt:lpstr>
      <vt:lpstr>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yountville</dc:creator>
  <cp:lastModifiedBy>jungwhan won</cp:lastModifiedBy>
  <cp:revision>352</cp:revision>
  <dcterms:created xsi:type="dcterms:W3CDTF">2017-03-23T07:58:37Z</dcterms:created>
  <dcterms:modified xsi:type="dcterms:W3CDTF">2017-05-09T02:50:19Z</dcterms:modified>
</cp:coreProperties>
</file>